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8" r:id="rId2"/>
    <p:sldId id="310" r:id="rId3"/>
    <p:sldId id="311" r:id="rId4"/>
    <p:sldId id="309" r:id="rId5"/>
    <p:sldId id="260" r:id="rId6"/>
    <p:sldId id="261" r:id="rId7"/>
    <p:sldId id="262" r:id="rId8"/>
    <p:sldId id="263" r:id="rId9"/>
    <p:sldId id="269" r:id="rId10"/>
    <p:sldId id="267" r:id="rId11"/>
    <p:sldId id="266" r:id="rId12"/>
    <p:sldId id="268"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312" r:id="rId29"/>
    <p:sldId id="313" r:id="rId30"/>
    <p:sldId id="289" r:id="rId31"/>
    <p:sldId id="286" r:id="rId32"/>
    <p:sldId id="290" r:id="rId33"/>
    <p:sldId id="292" r:id="rId34"/>
    <p:sldId id="293" r:id="rId35"/>
    <p:sldId id="294" r:id="rId36"/>
    <p:sldId id="295" r:id="rId37"/>
    <p:sldId id="296" r:id="rId38"/>
    <p:sldId id="297" r:id="rId39"/>
    <p:sldId id="298" r:id="rId40"/>
    <p:sldId id="300" r:id="rId41"/>
    <p:sldId id="301" r:id="rId42"/>
    <p:sldId id="302" r:id="rId43"/>
    <p:sldId id="303" r:id="rId44"/>
    <p:sldId id="304" r:id="rId45"/>
    <p:sldId id="305" r:id="rId46"/>
    <p:sldId id="306" r:id="rId47"/>
    <p:sldId id="2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76640419947507"/>
          <c:y val="3.6746121020586706E-2"/>
          <c:w val="0.78223359580052498"/>
          <c:h val="0.83603549556305456"/>
        </c:manualLayout>
      </c:layout>
      <c:lineChart>
        <c:grouping val="standard"/>
        <c:varyColors val="0"/>
        <c:ser>
          <c:idx val="0"/>
          <c:order val="0"/>
          <c:tx>
            <c:strRef>
              <c:f>Sheet1!$B$113</c:f>
              <c:strCache>
                <c:ptCount val="1"/>
                <c:pt idx="0">
                  <c:v>C</c:v>
                </c:pt>
              </c:strCache>
            </c:strRef>
          </c:tx>
          <c:cat>
            <c:strRef>
              <c:f>Sheet1!$C$112:$D$112</c:f>
              <c:strCache>
                <c:ptCount val="2"/>
                <c:pt idx="0">
                  <c:v>Pre</c:v>
                </c:pt>
                <c:pt idx="1">
                  <c:v>Post</c:v>
                </c:pt>
              </c:strCache>
            </c:strRef>
          </c:cat>
          <c:val>
            <c:numRef>
              <c:f>Sheet1!$C$113:$D$113</c:f>
              <c:numCache>
                <c:formatCode>General</c:formatCode>
                <c:ptCount val="2"/>
                <c:pt idx="0">
                  <c:v>7</c:v>
                </c:pt>
                <c:pt idx="1">
                  <c:v>15</c:v>
                </c:pt>
              </c:numCache>
            </c:numRef>
          </c:val>
          <c:smooth val="0"/>
        </c:ser>
        <c:ser>
          <c:idx val="1"/>
          <c:order val="1"/>
          <c:tx>
            <c:strRef>
              <c:f>Sheet1!$B$114</c:f>
              <c:strCache>
                <c:ptCount val="1"/>
                <c:pt idx="0">
                  <c:v>J</c:v>
                </c:pt>
              </c:strCache>
            </c:strRef>
          </c:tx>
          <c:cat>
            <c:strRef>
              <c:f>Sheet1!$C$112:$D$112</c:f>
              <c:strCache>
                <c:ptCount val="2"/>
                <c:pt idx="0">
                  <c:v>Pre</c:v>
                </c:pt>
                <c:pt idx="1">
                  <c:v>Post</c:v>
                </c:pt>
              </c:strCache>
            </c:strRef>
          </c:cat>
          <c:val>
            <c:numRef>
              <c:f>Sheet1!$C$114:$D$114</c:f>
              <c:numCache>
                <c:formatCode>General</c:formatCode>
                <c:ptCount val="2"/>
                <c:pt idx="0">
                  <c:v>8</c:v>
                </c:pt>
                <c:pt idx="1">
                  <c:v>11</c:v>
                </c:pt>
              </c:numCache>
            </c:numRef>
          </c:val>
          <c:smooth val="0"/>
        </c:ser>
        <c:ser>
          <c:idx val="2"/>
          <c:order val="2"/>
          <c:tx>
            <c:strRef>
              <c:f>Sheet1!$B$115</c:f>
              <c:strCache>
                <c:ptCount val="1"/>
                <c:pt idx="0">
                  <c:v>S</c:v>
                </c:pt>
              </c:strCache>
            </c:strRef>
          </c:tx>
          <c:cat>
            <c:strRef>
              <c:f>Sheet1!$C$112:$D$112</c:f>
              <c:strCache>
                <c:ptCount val="2"/>
                <c:pt idx="0">
                  <c:v>Pre</c:v>
                </c:pt>
                <c:pt idx="1">
                  <c:v>Post</c:v>
                </c:pt>
              </c:strCache>
            </c:strRef>
          </c:cat>
          <c:val>
            <c:numRef>
              <c:f>Sheet1!$C$115:$D$115</c:f>
              <c:numCache>
                <c:formatCode>General</c:formatCode>
                <c:ptCount val="2"/>
                <c:pt idx="0">
                  <c:v>11</c:v>
                </c:pt>
                <c:pt idx="1">
                  <c:v>15</c:v>
                </c:pt>
              </c:numCache>
            </c:numRef>
          </c:val>
          <c:smooth val="0"/>
        </c:ser>
        <c:ser>
          <c:idx val="3"/>
          <c:order val="3"/>
          <c:tx>
            <c:strRef>
              <c:f>Sheet1!$B$116</c:f>
              <c:strCache>
                <c:ptCount val="1"/>
                <c:pt idx="0">
                  <c:v>T</c:v>
                </c:pt>
              </c:strCache>
            </c:strRef>
          </c:tx>
          <c:cat>
            <c:strRef>
              <c:f>Sheet1!$C$112:$D$112</c:f>
              <c:strCache>
                <c:ptCount val="2"/>
                <c:pt idx="0">
                  <c:v>Pre</c:v>
                </c:pt>
                <c:pt idx="1">
                  <c:v>Post</c:v>
                </c:pt>
              </c:strCache>
            </c:strRef>
          </c:cat>
          <c:val>
            <c:numRef>
              <c:f>Sheet1!$C$116:$D$116</c:f>
              <c:numCache>
                <c:formatCode>General</c:formatCode>
                <c:ptCount val="2"/>
                <c:pt idx="0">
                  <c:v>9</c:v>
                </c:pt>
                <c:pt idx="1">
                  <c:v>16</c:v>
                </c:pt>
              </c:numCache>
            </c:numRef>
          </c:val>
          <c:smooth val="0"/>
        </c:ser>
        <c:ser>
          <c:idx val="4"/>
          <c:order val="4"/>
          <c:tx>
            <c:strRef>
              <c:f>Sheet1!$B$117</c:f>
              <c:strCache>
                <c:ptCount val="1"/>
                <c:pt idx="0">
                  <c:v>L</c:v>
                </c:pt>
              </c:strCache>
            </c:strRef>
          </c:tx>
          <c:cat>
            <c:strRef>
              <c:f>Sheet1!$C$112:$D$112</c:f>
              <c:strCache>
                <c:ptCount val="2"/>
                <c:pt idx="0">
                  <c:v>Pre</c:v>
                </c:pt>
                <c:pt idx="1">
                  <c:v>Post</c:v>
                </c:pt>
              </c:strCache>
            </c:strRef>
          </c:cat>
          <c:val>
            <c:numRef>
              <c:f>Sheet1!$C$117:$D$117</c:f>
              <c:numCache>
                <c:formatCode>General</c:formatCode>
                <c:ptCount val="2"/>
                <c:pt idx="0">
                  <c:v>4</c:v>
                </c:pt>
                <c:pt idx="1">
                  <c:v>8</c:v>
                </c:pt>
              </c:numCache>
            </c:numRef>
          </c:val>
          <c:smooth val="0"/>
        </c:ser>
        <c:dLbls>
          <c:showLegendKey val="0"/>
          <c:showVal val="0"/>
          <c:showCatName val="0"/>
          <c:showSerName val="0"/>
          <c:showPercent val="0"/>
          <c:showBubbleSize val="0"/>
        </c:dLbls>
        <c:marker val="1"/>
        <c:smooth val="0"/>
        <c:axId val="41043456"/>
        <c:axId val="41044992"/>
      </c:lineChart>
      <c:catAx>
        <c:axId val="41043456"/>
        <c:scaling>
          <c:orientation val="minMax"/>
        </c:scaling>
        <c:delete val="0"/>
        <c:axPos val="b"/>
        <c:majorTickMark val="out"/>
        <c:minorTickMark val="none"/>
        <c:tickLblPos val="nextTo"/>
        <c:crossAx val="41044992"/>
        <c:crosses val="autoZero"/>
        <c:auto val="1"/>
        <c:lblAlgn val="ctr"/>
        <c:lblOffset val="100"/>
        <c:noMultiLvlLbl val="0"/>
      </c:catAx>
      <c:valAx>
        <c:axId val="41044992"/>
        <c:scaling>
          <c:orientation val="minMax"/>
        </c:scaling>
        <c:delete val="0"/>
        <c:axPos val="l"/>
        <c:majorGridlines/>
        <c:numFmt formatCode="General" sourceLinked="1"/>
        <c:majorTickMark val="out"/>
        <c:minorTickMark val="none"/>
        <c:tickLblPos val="nextTo"/>
        <c:crossAx val="41043456"/>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5C975-AF88-4A93-BECE-01CCC5619618}" type="datetimeFigureOut">
              <a:rPr lang="en-US" smtClean="0"/>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257FA-EA94-4B6C-8D2E-81025EC52832}" type="slidenum">
              <a:rPr lang="en-US" smtClean="0"/>
              <a:t>‹#›</a:t>
            </a:fld>
            <a:endParaRPr lang="en-US"/>
          </a:p>
        </p:txBody>
      </p:sp>
    </p:spTree>
    <p:extLst>
      <p:ext uri="{BB962C8B-B14F-4D97-AF65-F5344CB8AC3E}">
        <p14:creationId xmlns:p14="http://schemas.microsoft.com/office/powerpoint/2010/main" val="249317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ocialsciences.leiden.edu/educationandchildstudies/clinicalchildandadolescentstudies/neurocognitive-development/research/prenatal-risk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001D9-2333-4514-AAB6-85880506507C}" type="slidenum">
              <a:rPr lang="en-US" smtClean="0"/>
              <a:t>1</a:t>
            </a:fld>
            <a:endParaRPr lang="en-US"/>
          </a:p>
        </p:txBody>
      </p:sp>
    </p:spTree>
    <p:extLst>
      <p:ext uri="{BB962C8B-B14F-4D97-AF65-F5344CB8AC3E}">
        <p14:creationId xmlns:p14="http://schemas.microsoft.com/office/powerpoint/2010/main" val="2831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BASC Structured Developmental History (Pearson Publishing)</a:t>
            </a:r>
            <a:endParaRPr lang="en-US" dirty="0"/>
          </a:p>
        </p:txBody>
      </p:sp>
      <p:sp>
        <p:nvSpPr>
          <p:cNvPr id="4" name="Slide Number Placeholder 3"/>
          <p:cNvSpPr>
            <a:spLocks noGrp="1"/>
          </p:cNvSpPr>
          <p:nvPr>
            <p:ph type="sldNum" sz="quarter" idx="10"/>
          </p:nvPr>
        </p:nvSpPr>
        <p:spPr/>
        <p:txBody>
          <a:bodyPr/>
          <a:lstStyle/>
          <a:p>
            <a:fld id="{79D1FB64-77D2-4176-9DED-EC59EDC40F3B}" type="slidenum">
              <a:rPr lang="en-US" smtClean="0"/>
              <a:pPr/>
              <a:t>16</a:t>
            </a:fld>
            <a:endParaRPr lang="en-US"/>
          </a:p>
        </p:txBody>
      </p:sp>
    </p:spTree>
    <p:extLst>
      <p:ext uri="{BB962C8B-B14F-4D97-AF65-F5344CB8AC3E}">
        <p14:creationId xmlns:p14="http://schemas.microsoft.com/office/powerpoint/2010/main" val="162270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17</a:t>
            </a:fld>
            <a:endParaRPr lang="en-US"/>
          </a:p>
        </p:txBody>
      </p:sp>
    </p:spTree>
    <p:extLst>
      <p:ext uri="{BB962C8B-B14F-4D97-AF65-F5344CB8AC3E}">
        <p14:creationId xmlns:p14="http://schemas.microsoft.com/office/powerpoint/2010/main" val="223148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D1FB64-77D2-4176-9DED-EC59EDC40F3B}" type="slidenum">
              <a:rPr lang="en-US" smtClean="0"/>
              <a:pPr/>
              <a:t>19</a:t>
            </a:fld>
            <a:endParaRPr lang="en-US"/>
          </a:p>
        </p:txBody>
      </p:sp>
    </p:spTree>
    <p:extLst>
      <p:ext uri="{BB962C8B-B14F-4D97-AF65-F5344CB8AC3E}">
        <p14:creationId xmlns:p14="http://schemas.microsoft.com/office/powerpoint/2010/main" val="130542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001D9-2333-4514-AAB6-85880506507C}" type="slidenum">
              <a:rPr lang="en-US" smtClean="0"/>
              <a:t>21</a:t>
            </a:fld>
            <a:endParaRPr lang="en-US"/>
          </a:p>
        </p:txBody>
      </p:sp>
    </p:spTree>
    <p:extLst>
      <p:ext uri="{BB962C8B-B14F-4D97-AF65-F5344CB8AC3E}">
        <p14:creationId xmlns:p14="http://schemas.microsoft.com/office/powerpoint/2010/main" val="3520580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CA0F97-87C6-469A-B939-3B7508716235}"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BF0B1-EB38-474F-83F6-CC85D2C4DE62}"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B001D9-2333-4514-AAB6-85880506507C}" type="slidenum">
              <a:rPr lang="en-US" smtClean="0"/>
              <a:t>31</a:t>
            </a:fld>
            <a:endParaRPr lang="en-US"/>
          </a:p>
        </p:txBody>
      </p:sp>
    </p:spTree>
    <p:extLst>
      <p:ext uri="{BB962C8B-B14F-4D97-AF65-F5344CB8AC3E}">
        <p14:creationId xmlns:p14="http://schemas.microsoft.com/office/powerpoint/2010/main" val="231901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B979433-5651-4C25-BE2A-DF8F2831CE1B}" type="slidenum">
              <a:rPr lang="en-US" altLang="en-US">
                <a:latin typeface="Arial" charset="0"/>
              </a:rPr>
              <a:pPr>
                <a:spcBef>
                  <a:spcPct val="0"/>
                </a:spcBef>
              </a:pPr>
              <a:t>34</a:t>
            </a:fld>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447FB74-FB7D-40FA-A0A2-D9E0B54B3565}" type="slidenum">
              <a:rPr lang="en-US" altLang="en-US">
                <a:latin typeface="Arial" charset="0"/>
              </a:rPr>
              <a:pPr>
                <a:spcBef>
                  <a:spcPct val="0"/>
                </a:spcBef>
              </a:pPr>
              <a:t>35</a:t>
            </a:fld>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0BEE75C-D00B-41CE-861D-A663A34AD49F}" type="slidenum">
              <a:rPr lang="en-US" altLang="en-US">
                <a:latin typeface="Arial" charset="0"/>
              </a:rPr>
              <a:pPr>
                <a:spcBef>
                  <a:spcPct val="0"/>
                </a:spcBef>
              </a:pPr>
              <a:t>36</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Tobacco --  emotion regulation problems and Inter-Uterine Growth Retardation </a:t>
            </a:r>
          </a:p>
          <a:p>
            <a:r>
              <a:rPr lang="en-US" dirty="0" smtClean="0"/>
              <a:t>Cocaine – aggression</a:t>
            </a:r>
          </a:p>
          <a:p>
            <a:endParaRPr lang="en-US" dirty="0" smtClean="0"/>
          </a:p>
          <a:p>
            <a:r>
              <a:rPr lang="en-US" dirty="0">
                <a:hlinkClick r:id="rId3"/>
              </a:rPr>
              <a:t>http://</a:t>
            </a:r>
            <a:r>
              <a:rPr lang="en-US" dirty="0" smtClean="0">
                <a:hlinkClick r:id="rId3"/>
              </a:rPr>
              <a:t>www.socialsciences.leiden.edu/educationandchildstudies/clinicalchildandadolescentstudies/neurocognitive-development/research/prenatal-risks.html</a:t>
            </a:r>
            <a:endParaRPr lang="en-US" dirty="0" smtClean="0"/>
          </a:p>
          <a:p>
            <a:endParaRPr lang="en-US" dirty="0"/>
          </a:p>
          <a:p>
            <a:r>
              <a:rPr lang="en-US" dirty="0" smtClean="0"/>
              <a:t>Difficult Temperament – strong genetic predisposition; Chess and Thomas’s work ;</a:t>
            </a:r>
          </a:p>
          <a:p>
            <a:r>
              <a:rPr lang="en-US" dirty="0" smtClean="0"/>
              <a:t>Fussy, demanding, hard to warm up to </a:t>
            </a:r>
          </a:p>
          <a:p>
            <a:endParaRPr lang="en-US" dirty="0"/>
          </a:p>
          <a:p>
            <a:endParaRPr lang="en-US" dirty="0"/>
          </a:p>
        </p:txBody>
      </p:sp>
      <p:sp>
        <p:nvSpPr>
          <p:cNvPr id="4" name="Slide Number Placeholder 3"/>
          <p:cNvSpPr>
            <a:spLocks noGrp="1"/>
          </p:cNvSpPr>
          <p:nvPr>
            <p:ph type="sldNum" sz="quarter" idx="10"/>
          </p:nvPr>
        </p:nvSpPr>
        <p:spPr/>
        <p:txBody>
          <a:bodyPr/>
          <a:lstStyle/>
          <a:p>
            <a:fld id="{79D1FB64-77D2-4176-9DED-EC59EDC40F3B}" type="slidenum">
              <a:rPr lang="en-US" smtClean="0"/>
              <a:pPr/>
              <a:t>5</a:t>
            </a:fld>
            <a:endParaRPr lang="en-US"/>
          </a:p>
        </p:txBody>
      </p:sp>
    </p:spTree>
    <p:extLst>
      <p:ext uri="{BB962C8B-B14F-4D97-AF65-F5344CB8AC3E}">
        <p14:creationId xmlns:p14="http://schemas.microsoft.com/office/powerpoint/2010/main" val="3121862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E08A1E9-9CF6-460A-BA20-CF2AFBEBA47D}" type="slidenum">
              <a:rPr lang="en-US" altLang="en-US">
                <a:latin typeface="Arial" charset="0"/>
              </a:rPr>
              <a:pPr>
                <a:spcBef>
                  <a:spcPct val="0"/>
                </a:spcBef>
              </a:pPr>
              <a:t>37</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78F0F5F-F7FC-41DF-974F-DCB43B99C4C7}" type="slidenum">
              <a:rPr lang="en-US" altLang="en-US">
                <a:latin typeface="Arial" charset="0"/>
              </a:rPr>
              <a:pPr>
                <a:spcBef>
                  <a:spcPct val="0"/>
                </a:spcBef>
              </a:pPr>
              <a:t>38</a:t>
            </a:fld>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F3BE491-F343-4CFE-A9FE-C5F453A09669}" type="slidenum">
              <a:rPr lang="en-US" altLang="en-US">
                <a:latin typeface="Arial" charset="0"/>
              </a:rPr>
              <a:pPr>
                <a:spcBef>
                  <a:spcPct val="0"/>
                </a:spcBef>
              </a:pPr>
              <a:t>39</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33EF706-7710-49DC-A008-C5D6C6ED9ED4}" type="slidenum">
              <a:rPr lang="en-US" altLang="en-US">
                <a:latin typeface="Arial" charset="0"/>
              </a:rPr>
              <a:pPr>
                <a:spcBef>
                  <a:spcPct val="0"/>
                </a:spcBef>
              </a:pPr>
              <a:t>40</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A5524F6-4972-461D-82AF-AD9B58F82B9D}" type="slidenum">
              <a:rPr lang="en-US" altLang="en-US">
                <a:latin typeface="Arial" charset="0"/>
              </a:rPr>
              <a:pPr>
                <a:spcBef>
                  <a:spcPct val="0"/>
                </a:spcBef>
              </a:pPr>
              <a:t>41</a:t>
            </a:fld>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7B29F62-C8B8-4A60-B119-974D916AB89B}" type="slidenum">
              <a:rPr lang="en-US" altLang="en-US">
                <a:latin typeface="Arial" charset="0"/>
              </a:rPr>
              <a:pPr>
                <a:spcBef>
                  <a:spcPct val="0"/>
                </a:spcBef>
              </a:pPr>
              <a:t>42</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FC2219D-6A22-4CAD-B69B-E36A67AC3E5B}" type="slidenum">
              <a:rPr lang="en-US" altLang="en-US">
                <a:latin typeface="Arial" charset="0"/>
              </a:rPr>
              <a:pPr>
                <a:spcBef>
                  <a:spcPct val="0"/>
                </a:spcBef>
              </a:pPr>
              <a:t>43</a:t>
            </a:fld>
            <a:endParaRPr lang="en-US"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D5D0004-B9FA-45C8-BD45-8C4062D20672}" type="slidenum">
              <a:rPr lang="en-US" altLang="en-US">
                <a:latin typeface="Arial" charset="0"/>
              </a:rPr>
              <a:pPr>
                <a:spcBef>
                  <a:spcPct val="0"/>
                </a:spcBef>
              </a:pPr>
              <a:t>44</a:t>
            </a:fld>
            <a:endParaRPr lang="en-US"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03882E2-9D7F-486A-B978-103B09564353}" type="slidenum">
              <a:rPr lang="en-US" altLang="en-US">
                <a:latin typeface="Arial" charset="0"/>
              </a:rPr>
              <a:pPr>
                <a:spcBef>
                  <a:spcPct val="0"/>
                </a:spcBef>
              </a:pPr>
              <a:t>45</a:t>
            </a:fld>
            <a:endParaRPr lang="en-US"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B91AE34-1A23-4353-B2FA-96DA1B9F1AEC}" type="slidenum">
              <a:rPr lang="en-US" altLang="en-US">
                <a:latin typeface="Arial" charset="0"/>
              </a:rPr>
              <a:pPr>
                <a:spcBef>
                  <a:spcPct val="0"/>
                </a:spcBef>
              </a:pPr>
              <a:t>46</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ABEEBD-3D45-4AE1-A991-8A114679A606}" type="slidenum">
              <a:rPr lang="en-US" smtClean="0"/>
              <a:t>6</a:t>
            </a:fld>
            <a:endParaRPr lang="en-US"/>
          </a:p>
        </p:txBody>
      </p:sp>
    </p:spTree>
    <p:extLst>
      <p:ext uri="{BB962C8B-B14F-4D97-AF65-F5344CB8AC3E}">
        <p14:creationId xmlns:p14="http://schemas.microsoft.com/office/powerpoint/2010/main" val="3277053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F5DC31-F84C-426D-ACB9-CA23A7694EAB}" type="slidenum">
              <a:rPr lang="en-US" smtClean="0"/>
              <a:pPr eaLnBrk="1" hangingPunct="1"/>
              <a:t>47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B410FFB7-EC1B-419D-85D5-98133939D5D9}" type="slidenum">
              <a:rPr lang="en-US" smtClean="0">
                <a:latin typeface="Calibri" pitchFamily="34" charset="0"/>
              </a:rPr>
              <a:pPr fontAlgn="base">
                <a:spcBef>
                  <a:spcPct val="0"/>
                </a:spcBef>
                <a:spcAft>
                  <a:spcPct val="0"/>
                </a:spcAft>
                <a:defRPr/>
              </a:pPr>
              <a:t>7</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ABEEBD-3D45-4AE1-A991-8A114679A606}" type="slidenum">
              <a:rPr lang="en-US" smtClean="0"/>
              <a:t>8</a:t>
            </a:fld>
            <a:endParaRPr lang="en-US"/>
          </a:p>
        </p:txBody>
      </p:sp>
    </p:spTree>
    <p:extLst>
      <p:ext uri="{BB962C8B-B14F-4D97-AF65-F5344CB8AC3E}">
        <p14:creationId xmlns:p14="http://schemas.microsoft.com/office/powerpoint/2010/main" val="129753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6"/>
          <p:cNvSpPr>
            <a:spLocks noGrp="1"/>
          </p:cNvSpPr>
          <p:nvPr>
            <p:ph type="sldNum" sz="quarter" idx="5"/>
          </p:nvPr>
        </p:nvSpPr>
        <p:spPr bwMode="auto">
          <a:noFill/>
          <a:ln>
            <a:miter lim="800000"/>
            <a:headEnd/>
            <a:tailEnd/>
          </a:ln>
        </p:spPr>
        <p:txBody>
          <a:bodyPr/>
          <a:lstStyle/>
          <a:p>
            <a:fld id="{4A57851C-23BE-4DCB-AF08-AB3B8F0AE10C}" type="slidenum">
              <a:rPr lang="en-US" smtClean="0"/>
              <a:pPr/>
              <a:t>9</a:t>
            </a:fld>
            <a:endParaRPr lang="en-US" smtClean="0"/>
          </a:p>
        </p:txBody>
      </p:sp>
      <p:sp>
        <p:nvSpPr>
          <p:cNvPr id="137219" name="Slide Image Placeholder 1"/>
          <p:cNvSpPr>
            <a:spLocks noGrp="1" noRot="1" noChangeAspect="1" noTextEdit="1"/>
          </p:cNvSpPr>
          <p:nvPr>
            <p:ph type="sldImg"/>
          </p:nvPr>
        </p:nvSpPr>
        <p:spPr bwMode="auto">
          <a:noFill/>
          <a:ln>
            <a:solidFill>
              <a:srgbClr val="000000"/>
            </a:solidFill>
            <a:miter lim="800000"/>
            <a:headEnd/>
            <a:tailEnd/>
          </a:ln>
        </p:spPr>
      </p:sp>
      <p:sp>
        <p:nvSpPr>
          <p:cNvPr id="13722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pitchFamily="34" charset="-128"/>
              </a:rPr>
              <a:t>To the audience – </a:t>
            </a:r>
            <a:r>
              <a:rPr lang="en-US" altLang="en-US" smtClean="0">
                <a:ea typeface="ＭＳ Ｐゴシック" pitchFamily="34" charset="-128"/>
              </a:rPr>
              <a:t>“</a:t>
            </a:r>
            <a:r>
              <a:rPr lang="en-US" smtClean="0">
                <a:ea typeface="ＭＳ Ｐゴシック" pitchFamily="34" charset="-128"/>
              </a:rPr>
              <a:t>You are attending to my voice now.  You</a:t>
            </a:r>
            <a:r>
              <a:rPr lang="en-US" altLang="en-US" smtClean="0">
                <a:ea typeface="ＭＳ Ｐゴシック" pitchFamily="34" charset="-128"/>
              </a:rPr>
              <a:t>’</a:t>
            </a:r>
            <a:r>
              <a:rPr lang="en-US" smtClean="0">
                <a:ea typeface="ＭＳ Ｐゴシック" pitchFamily="34" charset="-128"/>
              </a:rPr>
              <a:t>re going to learn something.  You take notes to meet that goal.</a:t>
            </a:r>
            <a:r>
              <a:rPr lang="en-US" altLang="en-US" smtClean="0">
                <a:ea typeface="ＭＳ Ｐゴシック" pitchFamily="34" charset="-128"/>
              </a:rPr>
              <a:t>”</a:t>
            </a:r>
            <a:endParaRPr lang="en-US" smtClean="0">
              <a:ea typeface="ＭＳ Ｐゴシック" pitchFamily="34" charset="-128"/>
            </a:endParaRPr>
          </a:p>
          <a:p>
            <a:pPr>
              <a:spcBef>
                <a:spcPct val="0"/>
              </a:spcBef>
            </a:pPr>
            <a:endParaRPr lang="en-US" smtClean="0">
              <a:ea typeface="ＭＳ Ｐゴシック" pitchFamily="34" charset="-128"/>
            </a:endParaRPr>
          </a:p>
          <a:p>
            <a:pPr>
              <a:spcBef>
                <a:spcPct val="0"/>
              </a:spcBef>
            </a:pPr>
            <a:r>
              <a:rPr lang="en-US" smtClean="0">
                <a:ea typeface="ＭＳ Ｐゴシック" pitchFamily="34" charset="-128"/>
              </a:rPr>
              <a:t>The kids we are talking about have processing deficits.  They don</a:t>
            </a:r>
            <a:r>
              <a:rPr lang="en-US" altLang="en-US" smtClean="0">
                <a:ea typeface="ＭＳ Ｐゴシック" pitchFamily="34" charset="-128"/>
              </a:rPr>
              <a:t>’</a:t>
            </a:r>
            <a:r>
              <a:rPr lang="en-US" smtClean="0">
                <a:ea typeface="ＭＳ Ｐゴシック" pitchFamily="34" charset="-128"/>
              </a:rPr>
              <a:t>t deal well with these 6 steps.  </a:t>
            </a:r>
          </a:p>
          <a:p>
            <a:pPr>
              <a:spcBef>
                <a:spcPct val="0"/>
              </a:spcBef>
            </a:pPr>
            <a:endParaRPr lang="en-US" smtClean="0">
              <a:ea typeface="ＭＳ Ｐゴシック" pitchFamily="34" charset="-128"/>
            </a:endParaRPr>
          </a:p>
          <a:p>
            <a:pPr>
              <a:spcBef>
                <a:spcPct val="0"/>
              </a:spcBef>
            </a:pPr>
            <a:r>
              <a:rPr lang="en-US" smtClean="0">
                <a:ea typeface="ＭＳ Ｐゴシック" pitchFamily="34" charset="-128"/>
              </a:rPr>
              <a:t>Jim</a:t>
            </a:r>
            <a:r>
              <a:rPr lang="en-US" altLang="en-US" smtClean="0">
                <a:ea typeface="ＭＳ Ｐゴシック" pitchFamily="34" charset="-128"/>
              </a:rPr>
              <a:t>’</a:t>
            </a:r>
            <a:r>
              <a:rPr lang="en-US" smtClean="0">
                <a:ea typeface="ＭＳ Ｐゴシック" pitchFamily="34" charset="-128"/>
              </a:rPr>
              <a:t>s joke:  </a:t>
            </a:r>
            <a:r>
              <a:rPr lang="en-US" altLang="en-US" smtClean="0">
                <a:ea typeface="ＭＳ Ｐゴシック" pitchFamily="34" charset="-128"/>
              </a:rPr>
              <a:t>“</a:t>
            </a:r>
            <a:r>
              <a:rPr lang="en-US" smtClean="0">
                <a:ea typeface="ＭＳ Ｐゴシック" pitchFamily="34" charset="-128"/>
              </a:rPr>
              <a:t>I know you do well with these steps, because you</a:t>
            </a:r>
            <a:r>
              <a:rPr lang="en-US" altLang="en-US" smtClean="0">
                <a:ea typeface="ＭＳ Ｐゴシック" pitchFamily="34" charset="-128"/>
              </a:rPr>
              <a:t>’</a:t>
            </a:r>
            <a:r>
              <a:rPr lang="en-US" smtClean="0">
                <a:ea typeface="ＭＳ Ｐゴシック" pitchFamily="34" charset="-128"/>
              </a:rPr>
              <a:t>re not in jail </a:t>
            </a:r>
            <a:r>
              <a:rPr lang="en-US" smtClean="0">
                <a:ea typeface="ＭＳ Ｐゴシック" pitchFamily="34" charset="-128"/>
                <a:sym typeface="Wingdings" pitchFamily="2" charset="2"/>
              </a:rPr>
              <a:t></a:t>
            </a:r>
            <a:r>
              <a:rPr lang="en-US" altLang="en-US" smtClean="0">
                <a:ea typeface="ＭＳ Ｐゴシック" pitchFamily="34" charset="-128"/>
                <a:sym typeface="Wingdings" pitchFamily="2" charset="2"/>
              </a:rPr>
              <a:t>”</a:t>
            </a:r>
            <a:endParaRPr lang="en-US" smtClean="0">
              <a:ea typeface="ＭＳ Ｐゴシック" pitchFamily="34" charset="-128"/>
              <a:sym typeface="Wingdings" pitchFamily="2" charset="2"/>
            </a:endParaRPr>
          </a:p>
          <a:p>
            <a:pPr>
              <a:spcBef>
                <a:spcPct val="0"/>
              </a:spcBef>
            </a:pPr>
            <a:endParaRPr lang="en-US" smtClean="0">
              <a:ea typeface="ＭＳ Ｐゴシック" pitchFamily="34" charset="-128"/>
              <a:sym typeface="Wingdings" pitchFamily="2" charset="2"/>
            </a:endParaRPr>
          </a:p>
          <a:p>
            <a:pPr>
              <a:spcBef>
                <a:spcPct val="0"/>
              </a:spcBef>
            </a:pPr>
            <a:endParaRPr lang="en-US" smtClean="0">
              <a:ea typeface="ＭＳ Ｐゴシック" pitchFamily="34" charset="-128"/>
            </a:endParaRPr>
          </a:p>
        </p:txBody>
      </p:sp>
      <p:sp>
        <p:nvSpPr>
          <p:cNvPr id="137221"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a:fld id="{A59C2182-9333-497F-A00D-B351797FC22C}" type="slidenum">
              <a:rPr lang="en-US" sz="1100">
                <a:latin typeface="Calibri" pitchFamily="34" charset="0"/>
              </a:rPr>
              <a:pPr algn="r"/>
              <a:t>9</a:t>
            </a:fld>
            <a:endParaRPr lang="en-US" sz="11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6"/>
          <p:cNvSpPr>
            <a:spLocks noGrp="1"/>
          </p:cNvSpPr>
          <p:nvPr>
            <p:ph type="sldNum" sz="quarter" idx="5"/>
          </p:nvPr>
        </p:nvSpPr>
        <p:spPr bwMode="auto">
          <a:noFill/>
          <a:ln>
            <a:miter lim="800000"/>
            <a:headEnd/>
            <a:tailEnd/>
          </a:ln>
        </p:spPr>
        <p:txBody>
          <a:bodyPr/>
          <a:lstStyle/>
          <a:p>
            <a:fld id="{4A57851C-23BE-4DCB-AF08-AB3B8F0AE10C}" type="slidenum">
              <a:rPr lang="en-US" smtClean="0"/>
              <a:pPr/>
              <a:t>10</a:t>
            </a:fld>
            <a:endParaRPr lang="en-US" smtClean="0"/>
          </a:p>
        </p:txBody>
      </p:sp>
      <p:sp>
        <p:nvSpPr>
          <p:cNvPr id="137219" name="Slide Image Placeholder 1"/>
          <p:cNvSpPr>
            <a:spLocks noGrp="1" noRot="1" noChangeAspect="1" noTextEdit="1"/>
          </p:cNvSpPr>
          <p:nvPr>
            <p:ph type="sldImg"/>
          </p:nvPr>
        </p:nvSpPr>
        <p:spPr bwMode="auto">
          <a:noFill/>
          <a:ln>
            <a:solidFill>
              <a:srgbClr val="000000"/>
            </a:solidFill>
            <a:miter lim="800000"/>
            <a:headEnd/>
            <a:tailEnd/>
          </a:ln>
        </p:spPr>
      </p:sp>
      <p:sp>
        <p:nvSpPr>
          <p:cNvPr id="13722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pitchFamily="34" charset="-128"/>
              </a:rPr>
              <a:t>To the audience – </a:t>
            </a:r>
            <a:r>
              <a:rPr lang="en-US" altLang="en-US" smtClean="0">
                <a:ea typeface="ＭＳ Ｐゴシック" pitchFamily="34" charset="-128"/>
              </a:rPr>
              <a:t>“</a:t>
            </a:r>
            <a:r>
              <a:rPr lang="en-US" smtClean="0">
                <a:ea typeface="ＭＳ Ｐゴシック" pitchFamily="34" charset="-128"/>
              </a:rPr>
              <a:t>You are attending to my voice now.  You</a:t>
            </a:r>
            <a:r>
              <a:rPr lang="en-US" altLang="en-US" smtClean="0">
                <a:ea typeface="ＭＳ Ｐゴシック" pitchFamily="34" charset="-128"/>
              </a:rPr>
              <a:t>’</a:t>
            </a:r>
            <a:r>
              <a:rPr lang="en-US" smtClean="0">
                <a:ea typeface="ＭＳ Ｐゴシック" pitchFamily="34" charset="-128"/>
              </a:rPr>
              <a:t>re going to learn something.  You take notes to meet that goal.</a:t>
            </a:r>
            <a:r>
              <a:rPr lang="en-US" altLang="en-US" smtClean="0">
                <a:ea typeface="ＭＳ Ｐゴシック" pitchFamily="34" charset="-128"/>
              </a:rPr>
              <a:t>”</a:t>
            </a:r>
            <a:endParaRPr lang="en-US" smtClean="0">
              <a:ea typeface="ＭＳ Ｐゴシック" pitchFamily="34" charset="-128"/>
            </a:endParaRPr>
          </a:p>
          <a:p>
            <a:pPr>
              <a:spcBef>
                <a:spcPct val="0"/>
              </a:spcBef>
            </a:pPr>
            <a:endParaRPr lang="en-US" smtClean="0">
              <a:ea typeface="ＭＳ Ｐゴシック" pitchFamily="34" charset="-128"/>
            </a:endParaRPr>
          </a:p>
          <a:p>
            <a:pPr>
              <a:spcBef>
                <a:spcPct val="0"/>
              </a:spcBef>
            </a:pPr>
            <a:r>
              <a:rPr lang="en-US" smtClean="0">
                <a:ea typeface="ＭＳ Ｐゴシック" pitchFamily="34" charset="-128"/>
              </a:rPr>
              <a:t>The kids we are talking about have processing deficits.  They don</a:t>
            </a:r>
            <a:r>
              <a:rPr lang="en-US" altLang="en-US" smtClean="0">
                <a:ea typeface="ＭＳ Ｐゴシック" pitchFamily="34" charset="-128"/>
              </a:rPr>
              <a:t>’</a:t>
            </a:r>
            <a:r>
              <a:rPr lang="en-US" smtClean="0">
                <a:ea typeface="ＭＳ Ｐゴシック" pitchFamily="34" charset="-128"/>
              </a:rPr>
              <a:t>t deal well with these 6 steps.  </a:t>
            </a:r>
          </a:p>
          <a:p>
            <a:pPr>
              <a:spcBef>
                <a:spcPct val="0"/>
              </a:spcBef>
            </a:pPr>
            <a:endParaRPr lang="en-US" smtClean="0">
              <a:ea typeface="ＭＳ Ｐゴシック" pitchFamily="34" charset="-128"/>
            </a:endParaRPr>
          </a:p>
          <a:p>
            <a:pPr>
              <a:spcBef>
                <a:spcPct val="0"/>
              </a:spcBef>
            </a:pPr>
            <a:r>
              <a:rPr lang="en-US" smtClean="0">
                <a:ea typeface="ＭＳ Ｐゴシック" pitchFamily="34" charset="-128"/>
              </a:rPr>
              <a:t>Jim</a:t>
            </a:r>
            <a:r>
              <a:rPr lang="en-US" altLang="en-US" smtClean="0">
                <a:ea typeface="ＭＳ Ｐゴシック" pitchFamily="34" charset="-128"/>
              </a:rPr>
              <a:t>’</a:t>
            </a:r>
            <a:r>
              <a:rPr lang="en-US" smtClean="0">
                <a:ea typeface="ＭＳ Ｐゴシック" pitchFamily="34" charset="-128"/>
              </a:rPr>
              <a:t>s joke:  </a:t>
            </a:r>
            <a:r>
              <a:rPr lang="en-US" altLang="en-US" smtClean="0">
                <a:ea typeface="ＭＳ Ｐゴシック" pitchFamily="34" charset="-128"/>
              </a:rPr>
              <a:t>“</a:t>
            </a:r>
            <a:r>
              <a:rPr lang="en-US" smtClean="0">
                <a:ea typeface="ＭＳ Ｐゴシック" pitchFamily="34" charset="-128"/>
              </a:rPr>
              <a:t>I know you do well with these steps, because you</a:t>
            </a:r>
            <a:r>
              <a:rPr lang="en-US" altLang="en-US" smtClean="0">
                <a:ea typeface="ＭＳ Ｐゴシック" pitchFamily="34" charset="-128"/>
              </a:rPr>
              <a:t>’</a:t>
            </a:r>
            <a:r>
              <a:rPr lang="en-US" smtClean="0">
                <a:ea typeface="ＭＳ Ｐゴシック" pitchFamily="34" charset="-128"/>
              </a:rPr>
              <a:t>re not in jail </a:t>
            </a:r>
            <a:r>
              <a:rPr lang="en-US" smtClean="0">
                <a:ea typeface="ＭＳ Ｐゴシック" pitchFamily="34" charset="-128"/>
                <a:sym typeface="Wingdings" pitchFamily="2" charset="2"/>
              </a:rPr>
              <a:t></a:t>
            </a:r>
            <a:r>
              <a:rPr lang="en-US" altLang="en-US" smtClean="0">
                <a:ea typeface="ＭＳ Ｐゴシック" pitchFamily="34" charset="-128"/>
                <a:sym typeface="Wingdings" pitchFamily="2" charset="2"/>
              </a:rPr>
              <a:t>”</a:t>
            </a:r>
            <a:endParaRPr lang="en-US" smtClean="0">
              <a:ea typeface="ＭＳ Ｐゴシック" pitchFamily="34" charset="-128"/>
              <a:sym typeface="Wingdings" pitchFamily="2" charset="2"/>
            </a:endParaRPr>
          </a:p>
          <a:p>
            <a:pPr>
              <a:spcBef>
                <a:spcPct val="0"/>
              </a:spcBef>
            </a:pPr>
            <a:endParaRPr lang="en-US" smtClean="0">
              <a:ea typeface="ＭＳ Ｐゴシック" pitchFamily="34" charset="-128"/>
              <a:sym typeface="Wingdings" pitchFamily="2" charset="2"/>
            </a:endParaRPr>
          </a:p>
          <a:p>
            <a:pPr>
              <a:spcBef>
                <a:spcPct val="0"/>
              </a:spcBef>
            </a:pPr>
            <a:endParaRPr lang="en-US" smtClean="0">
              <a:ea typeface="ＭＳ Ｐゴシック" pitchFamily="34" charset="-128"/>
            </a:endParaRPr>
          </a:p>
        </p:txBody>
      </p:sp>
      <p:sp>
        <p:nvSpPr>
          <p:cNvPr id="137221"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a:fld id="{A59C2182-9333-497F-A00D-B351797FC22C}" type="slidenum">
              <a:rPr lang="en-US" sz="1100">
                <a:latin typeface="Calibri" pitchFamily="34" charset="0"/>
              </a:rPr>
              <a:pPr algn="r"/>
              <a:t>10</a:t>
            </a:fld>
            <a:endParaRPr lang="en-US" sz="11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6"/>
          <p:cNvSpPr>
            <a:spLocks noGrp="1"/>
          </p:cNvSpPr>
          <p:nvPr>
            <p:ph type="sldNum" sz="quarter" idx="5"/>
          </p:nvPr>
        </p:nvSpPr>
        <p:spPr bwMode="auto">
          <a:noFill/>
          <a:ln>
            <a:miter lim="800000"/>
            <a:headEnd/>
            <a:tailEnd/>
          </a:ln>
        </p:spPr>
        <p:txBody>
          <a:bodyPr/>
          <a:lstStyle/>
          <a:p>
            <a:fld id="{24AD61FD-9287-44FF-8347-139214AD674D}" type="slidenum">
              <a:rPr lang="en-US" smtClean="0"/>
              <a:pPr/>
              <a:t>11</a:t>
            </a:fld>
            <a:endParaRPr lang="en-US" smtClean="0"/>
          </a:p>
        </p:txBody>
      </p:sp>
      <p:sp>
        <p:nvSpPr>
          <p:cNvPr id="138243"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4"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mtClean="0">
                <a:ea typeface="ＭＳ Ｐゴシック" pitchFamily="34" charset="-128"/>
              </a:rPr>
              <a:t>Point 1.  Reactive kids look for someone rolling their eyes or that shoulder bump, -they are  looking for hostile cues.  </a:t>
            </a:r>
          </a:p>
          <a:p>
            <a:endParaRPr lang="en-US" smtClean="0">
              <a:ea typeface="ＭＳ Ｐゴシック" pitchFamily="34" charset="-128"/>
            </a:endParaRPr>
          </a:p>
          <a:p>
            <a:r>
              <a:rPr lang="en-US" smtClean="0">
                <a:ea typeface="ＭＳ Ｐゴシック" pitchFamily="34" charset="-128"/>
              </a:rPr>
              <a:t>Example – you</a:t>
            </a:r>
            <a:r>
              <a:rPr lang="en-US" altLang="en-US" smtClean="0">
                <a:ea typeface="ＭＳ Ｐゴシック" pitchFamily="34" charset="-128"/>
              </a:rPr>
              <a:t>’</a:t>
            </a:r>
            <a:r>
              <a:rPr lang="en-US" smtClean="0">
                <a:ea typeface="ＭＳ Ｐゴシック" pitchFamily="34" charset="-128"/>
              </a:rPr>
              <a:t>re walking down the hallway and you accidentally bump someone.  You turn around and (trainer holds palms up and mouths the word </a:t>
            </a:r>
            <a:r>
              <a:rPr lang="en-US" altLang="en-US" smtClean="0">
                <a:ea typeface="ＭＳ Ｐゴシック" pitchFamily="34" charset="-128"/>
              </a:rPr>
              <a:t>‘</a:t>
            </a:r>
            <a:r>
              <a:rPr lang="en-US" smtClean="0">
                <a:ea typeface="ＭＳ Ｐゴシック" pitchFamily="34" charset="-128"/>
              </a:rPr>
              <a:t>sorry</a:t>
            </a:r>
            <a:r>
              <a:rPr lang="en-US" altLang="en-US" smtClean="0">
                <a:ea typeface="ＭＳ Ｐゴシック" pitchFamily="34" charset="-128"/>
              </a:rPr>
              <a:t>’</a:t>
            </a:r>
            <a:r>
              <a:rPr lang="en-US" smtClean="0">
                <a:ea typeface="ＭＳ Ｐゴシック" pitchFamily="34" charset="-128"/>
              </a:rPr>
              <a:t>).  Reactive kids do not pay attention to the cue of hands up, rather they are still focused on the shoulder bump.</a:t>
            </a:r>
          </a:p>
          <a:p>
            <a:endParaRPr lang="en-US" smtClean="0">
              <a:ea typeface="ＭＳ Ｐゴシック" pitchFamily="34" charset="-128"/>
            </a:endParaRPr>
          </a:p>
          <a:p>
            <a:r>
              <a:rPr lang="en-US" smtClean="0">
                <a:ea typeface="ＭＳ Ｐゴシック" pitchFamily="34" charset="-128"/>
              </a:rPr>
              <a:t>Point 2.  This is the tendency to judge a neutral stimulus as hostile</a:t>
            </a:r>
          </a:p>
          <a:p>
            <a:endParaRPr lang="en-US" smtClean="0">
              <a:ea typeface="ＭＳ Ｐゴシック" pitchFamily="34" charset="-128"/>
            </a:endParaRPr>
          </a:p>
          <a:p>
            <a:r>
              <a:rPr lang="en-US" smtClean="0">
                <a:ea typeface="ＭＳ Ｐゴシック" pitchFamily="34" charset="-128"/>
              </a:rPr>
              <a:t>Point 3.  They have a great desire to get back and someone than to make friends.  The teacher may say </a:t>
            </a:r>
            <a:r>
              <a:rPr lang="en-US" altLang="en-US" smtClean="0">
                <a:ea typeface="ＭＳ Ｐゴシック" pitchFamily="34" charset="-128"/>
              </a:rPr>
              <a:t>‘</a:t>
            </a:r>
            <a:r>
              <a:rPr lang="en-US" smtClean="0">
                <a:ea typeface="ＭＳ Ｐゴシック" pitchFamily="34" charset="-128"/>
              </a:rPr>
              <a:t>make up and shake hands</a:t>
            </a:r>
            <a:r>
              <a:rPr lang="en-US" altLang="en-US" smtClean="0">
                <a:ea typeface="ＭＳ Ｐゴシック" pitchFamily="34" charset="-128"/>
              </a:rPr>
              <a:t>’</a:t>
            </a:r>
            <a:r>
              <a:rPr lang="en-US" smtClean="0">
                <a:ea typeface="ＭＳ Ｐゴシック" pitchFamily="34" charset="-128"/>
              </a:rPr>
              <a:t> but these kids later will want to get even. </a:t>
            </a:r>
          </a:p>
          <a:p>
            <a:endParaRPr lang="en-US" smtClean="0">
              <a:ea typeface="ＭＳ Ｐゴシック" pitchFamily="34" charset="-128"/>
            </a:endParaRPr>
          </a:p>
          <a:p>
            <a:r>
              <a:rPr lang="en-US" smtClean="0">
                <a:ea typeface="ＭＳ Ｐゴシック" pitchFamily="34" charset="-128"/>
              </a:rPr>
              <a:t>Point 4.  Example.  Driving down the highway and someone ahead of you is driving 20 miles/hour below the speed limit.  Many possible solutions: lay on the horn, flip them off, bump up behind them…. but I took a deep breath</a:t>
            </a:r>
          </a:p>
          <a:p>
            <a:endParaRPr lang="en-US" smtClean="0">
              <a:ea typeface="ＭＳ Ｐゴシック" pitchFamily="34" charset="-128"/>
            </a:endParaRPr>
          </a:p>
          <a:p>
            <a:r>
              <a:rPr lang="en-US" smtClean="0">
                <a:ea typeface="ＭＳ Ｐゴシック" pitchFamily="34" charset="-128"/>
              </a:rPr>
              <a:t>Show video – boy dribbling a soccer ball and another boy comes and kicks the ball into the street.  What to do?  I</a:t>
            </a:r>
            <a:r>
              <a:rPr lang="en-US" altLang="en-US" smtClean="0">
                <a:ea typeface="ＭＳ Ｐゴシック" pitchFamily="34" charset="-128"/>
              </a:rPr>
              <a:t>’</a:t>
            </a:r>
            <a:r>
              <a:rPr lang="en-US" smtClean="0">
                <a:ea typeface="ＭＳ Ｐゴシック" pitchFamily="34" charset="-128"/>
              </a:rPr>
              <a:t>ll beat the crap outta him!  I</a:t>
            </a:r>
            <a:r>
              <a:rPr lang="en-US" altLang="en-US" smtClean="0">
                <a:ea typeface="ＭＳ Ｐゴシック" pitchFamily="34" charset="-128"/>
              </a:rPr>
              <a:t>’</a:t>
            </a:r>
            <a:r>
              <a:rPr lang="en-US" smtClean="0">
                <a:ea typeface="ＭＳ Ｐゴシック" pitchFamily="34" charset="-128"/>
              </a:rPr>
              <a:t>ll kick his head in!  I</a:t>
            </a:r>
            <a:r>
              <a:rPr lang="en-US" altLang="en-US" smtClean="0">
                <a:ea typeface="ＭＳ Ｐゴシック" pitchFamily="34" charset="-128"/>
              </a:rPr>
              <a:t>’</a:t>
            </a:r>
            <a:r>
              <a:rPr lang="en-US" smtClean="0">
                <a:ea typeface="ＭＳ Ｐゴシック" pitchFamily="34" charset="-128"/>
              </a:rPr>
              <a:t>ll get my cousin to…  Want to get kids to a point that they see value in assertive but non aggressive responses – </a:t>
            </a:r>
            <a:r>
              <a:rPr lang="en-US" altLang="en-US" smtClean="0">
                <a:ea typeface="ＭＳ Ｐゴシック" pitchFamily="34" charset="-128"/>
              </a:rPr>
              <a:t>“</a:t>
            </a:r>
            <a:r>
              <a:rPr lang="en-US" smtClean="0">
                <a:ea typeface="ＭＳ Ｐゴシック" pitchFamily="34" charset="-128"/>
              </a:rPr>
              <a:t>hey, go get my ball</a:t>
            </a:r>
            <a:r>
              <a:rPr lang="en-US" altLang="en-US" smtClean="0">
                <a:ea typeface="ＭＳ Ｐゴシック" pitchFamily="34" charset="-128"/>
              </a:rPr>
              <a:t>”</a:t>
            </a:r>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What we do in these interventions is help kids look at and think about the consequences</a:t>
            </a:r>
          </a:p>
          <a:p>
            <a:endParaRPr lang="en-US" smtClean="0">
              <a:ea typeface="ＭＳ Ｐゴシック" pitchFamily="34" charset="-128"/>
            </a:endParaRPr>
          </a:p>
          <a:p>
            <a:r>
              <a:rPr lang="en-US" smtClean="0">
                <a:ea typeface="ＭＳ Ｐゴシック" pitchFamily="34" charset="-128"/>
              </a:rPr>
              <a:t>We usually tell kids to ignore, or take a deep breath.  They SAY they can do it, but in action they cannot.</a:t>
            </a:r>
          </a:p>
          <a:p>
            <a:endParaRPr lang="en-US" smtClean="0">
              <a:ea typeface="ＭＳ Ｐゴシック" pitchFamily="34" charset="-128"/>
            </a:endParaRPr>
          </a:p>
          <a:p>
            <a:r>
              <a:rPr lang="en-US" smtClean="0">
                <a:ea typeface="ＭＳ Ｐゴシック" pitchFamily="34" charset="-128"/>
              </a:rPr>
              <a:t>Example – If our training today were about how to fly, I could get you to the point that you would pass the (written) test.  You can learn all ABOUT flying an airplane but not how to actually DO it.  We need to TEACH these kids through practice, practice practice…</a:t>
            </a:r>
          </a:p>
          <a:p>
            <a:endParaRPr lang="en-US" smtClean="0">
              <a:ea typeface="ＭＳ Ｐゴシック" pitchFamily="34" charset="-128"/>
            </a:endParaRPr>
          </a:p>
          <a:p>
            <a:r>
              <a:rPr lang="en-US" smtClean="0">
                <a:ea typeface="ＭＳ Ｐゴシック" pitchFamily="34" charset="-128"/>
              </a:rPr>
              <a:t>TRAINING FOCUS</a:t>
            </a:r>
          </a:p>
          <a:p>
            <a:r>
              <a:rPr lang="en-US" smtClean="0">
                <a:ea typeface="ＭＳ Ｐゴシック" pitchFamily="34" charset="-128"/>
              </a:rPr>
              <a:t>- You all know when you</a:t>
            </a:r>
            <a:r>
              <a:rPr lang="en-US" altLang="en-US" smtClean="0">
                <a:ea typeface="ＭＳ Ｐゴシック" pitchFamily="34" charset="-128"/>
              </a:rPr>
              <a:t>’</a:t>
            </a:r>
            <a:r>
              <a:rPr lang="en-US" smtClean="0">
                <a:ea typeface="ＭＳ Ｐゴシック" pitchFamily="34" charset="-128"/>
              </a:rPr>
              <a:t>re getting angry and then you regulate</a:t>
            </a:r>
          </a:p>
          <a:p>
            <a:r>
              <a:rPr lang="en-US" smtClean="0">
                <a:ea typeface="ＭＳ Ｐゴシック" pitchFamily="34" charset="-128"/>
              </a:rPr>
              <a:t> - You think about the situation – could it have been an accident (that so and so did that)? Maybe he confused me with someone else.</a:t>
            </a:r>
          </a:p>
          <a:p>
            <a:pPr>
              <a:buFontTx/>
              <a:buChar char="-"/>
            </a:pPr>
            <a:r>
              <a:rPr lang="en-US" smtClean="0">
                <a:ea typeface="ＭＳ Ｐゴシック" pitchFamily="34" charset="-128"/>
              </a:rPr>
              <a:t>(consequential thinking) If I do this then what would happen?  </a:t>
            </a:r>
          </a:p>
          <a:p>
            <a:pPr>
              <a:buFontTx/>
              <a:buChar char="-"/>
            </a:pPr>
            <a:r>
              <a:rPr lang="en-US" smtClean="0">
                <a:ea typeface="ＭＳ Ｐゴシック" pitchFamily="34" charset="-128"/>
              </a:rPr>
              <a:t>(sol</a:t>
            </a:r>
            <a:r>
              <a:rPr lang="en-US" altLang="en-US" smtClean="0">
                <a:ea typeface="ＭＳ Ｐゴシック" pitchFamily="34" charset="-128"/>
              </a:rPr>
              <a:t>’</a:t>
            </a:r>
            <a:r>
              <a:rPr lang="en-US" smtClean="0">
                <a:ea typeface="ＭＳ Ｐゴシック" pitchFamily="34" charset="-128"/>
              </a:rPr>
              <a:t>n generating) What could I do?</a:t>
            </a:r>
          </a:p>
          <a:p>
            <a:pPr>
              <a:buFontTx/>
              <a:buChar char="-"/>
            </a:pPr>
            <a:r>
              <a:rPr lang="en-US" smtClean="0">
                <a:ea typeface="ＭＳ Ｐゴシック" pitchFamily="34" charset="-128"/>
              </a:rPr>
              <a:t>(Persp) What might she have been thinking? If you were that teacher what would you be thinking. (this is the first step in empathy development)</a:t>
            </a:r>
          </a:p>
          <a:p>
            <a:pPr>
              <a:buFontTx/>
              <a:buChar char="-"/>
            </a:pPr>
            <a:r>
              <a:rPr lang="en-US" smtClean="0">
                <a:ea typeface="ＭＳ Ｐゴシック" pitchFamily="34" charset="-128"/>
              </a:rPr>
              <a:t>(skills training) actually TEACH them things such as being assertive.  These are skills they do not know</a:t>
            </a:r>
          </a:p>
        </p:txBody>
      </p:sp>
      <p:sp>
        <p:nvSpPr>
          <p:cNvPr id="138245"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a:fld id="{3221803E-0AFF-4B4F-9C06-708644CDE077}" type="slidenum">
              <a:rPr lang="en-US" sz="1100">
                <a:latin typeface="Calibri" pitchFamily="34" charset="0"/>
              </a:rPr>
              <a:pPr algn="r"/>
              <a:t>11</a:t>
            </a:fld>
            <a:endParaRPr lang="en-US" sz="11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52D9CB9-D977-46C9-97D9-BD5D61A04CF2}" type="slidenum">
              <a:rPr lang="en-US" smtClean="0">
                <a:latin typeface="Calibri" pitchFamily="34" charset="0"/>
                <a:ea typeface="ＭＳ Ｐゴシック" pitchFamily="34" charset="-128"/>
              </a:rPr>
              <a:pPr fontAlgn="base">
                <a:spcBef>
                  <a:spcPct val="0"/>
                </a:spcBef>
                <a:spcAft>
                  <a:spcPct val="0"/>
                </a:spcAft>
                <a:defRPr/>
              </a:pPr>
              <a:t>12</a:t>
            </a:fld>
            <a:endParaRPr lang="en-US" smtClean="0">
              <a:latin typeface="Calibri" pitchFamily="34" charset="0"/>
              <a:ea typeface="ＭＳ Ｐゴシック" pitchFamily="34" charset="-128"/>
            </a:endParaRPr>
          </a:p>
        </p:txBody>
      </p:sp>
      <p:sp>
        <p:nvSpPr>
          <p:cNvPr id="19456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t>
            </a:r>
            <a:r>
              <a:rPr lang="en-US" altLang="en-US" dirty="0" smtClean="0">
                <a:ea typeface="ＭＳ Ｐゴシック" pitchFamily="34" charset="-128"/>
              </a:rPr>
              <a:t>”</a:t>
            </a:r>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194565" name="Slide Number Placeholder 3"/>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eaLnBrk="0" hangingPunct="0">
              <a:defRPr>
                <a:solidFill>
                  <a:schemeClr val="tx1"/>
                </a:solidFill>
                <a:latin typeface="Corbel" pitchFamily="34" charset="0"/>
                <a:cs typeface="Arial" pitchFamily="34" charset="0"/>
              </a:defRPr>
            </a:lvl1pPr>
            <a:lvl2pPr marL="742950" indent="-285750" eaLnBrk="0" hangingPunct="0">
              <a:defRPr>
                <a:solidFill>
                  <a:schemeClr val="tx1"/>
                </a:solidFill>
                <a:latin typeface="Corbel" pitchFamily="34" charset="0"/>
                <a:cs typeface="Arial" pitchFamily="34" charset="0"/>
              </a:defRPr>
            </a:lvl2pPr>
            <a:lvl3pPr marL="1143000" indent="-228600" eaLnBrk="0" hangingPunct="0">
              <a:defRPr>
                <a:solidFill>
                  <a:schemeClr val="tx1"/>
                </a:solidFill>
                <a:latin typeface="Corbel" pitchFamily="34" charset="0"/>
                <a:cs typeface="Arial" pitchFamily="34" charset="0"/>
              </a:defRPr>
            </a:lvl3pPr>
            <a:lvl4pPr marL="1600200" indent="-228600" eaLnBrk="0" hangingPunct="0">
              <a:defRPr>
                <a:solidFill>
                  <a:schemeClr val="tx1"/>
                </a:solidFill>
                <a:latin typeface="Corbel" pitchFamily="34" charset="0"/>
                <a:cs typeface="Arial" pitchFamily="34" charset="0"/>
              </a:defRPr>
            </a:lvl4pPr>
            <a:lvl5pPr marL="2057400" indent="-228600" eaLnBrk="0" hangingPunct="0">
              <a:defRPr>
                <a:solidFill>
                  <a:schemeClr val="tx1"/>
                </a:solidFill>
                <a:latin typeface="Corbel" pitchFamily="34" charset="0"/>
                <a:cs typeface="Arial" pitchFamily="34" charset="0"/>
              </a:defRPr>
            </a:lvl5pPr>
            <a:lvl6pPr marL="2514600" indent="-228600" eaLnBrk="0" fontAlgn="base" hangingPunct="0">
              <a:spcBef>
                <a:spcPct val="0"/>
              </a:spcBef>
              <a:spcAft>
                <a:spcPct val="0"/>
              </a:spcAft>
              <a:defRPr>
                <a:solidFill>
                  <a:schemeClr val="tx1"/>
                </a:solidFill>
                <a:latin typeface="Corbel" pitchFamily="34" charset="0"/>
                <a:cs typeface="Arial" pitchFamily="34" charset="0"/>
              </a:defRPr>
            </a:lvl6pPr>
            <a:lvl7pPr marL="2971800" indent="-228600" eaLnBrk="0" fontAlgn="base" hangingPunct="0">
              <a:spcBef>
                <a:spcPct val="0"/>
              </a:spcBef>
              <a:spcAft>
                <a:spcPct val="0"/>
              </a:spcAft>
              <a:defRPr>
                <a:solidFill>
                  <a:schemeClr val="tx1"/>
                </a:solidFill>
                <a:latin typeface="Corbel" pitchFamily="34" charset="0"/>
                <a:cs typeface="Arial" pitchFamily="34" charset="0"/>
              </a:defRPr>
            </a:lvl7pPr>
            <a:lvl8pPr marL="3429000" indent="-228600" eaLnBrk="0" fontAlgn="base" hangingPunct="0">
              <a:spcBef>
                <a:spcPct val="0"/>
              </a:spcBef>
              <a:spcAft>
                <a:spcPct val="0"/>
              </a:spcAft>
              <a:defRPr>
                <a:solidFill>
                  <a:schemeClr val="tx1"/>
                </a:solidFill>
                <a:latin typeface="Corbel" pitchFamily="34" charset="0"/>
                <a:cs typeface="Arial" pitchFamily="34" charset="0"/>
              </a:defRPr>
            </a:lvl8pPr>
            <a:lvl9pPr marL="3886200" indent="-228600" eaLnBrk="0" fontAlgn="base" hangingPunct="0">
              <a:spcBef>
                <a:spcPct val="0"/>
              </a:spcBef>
              <a:spcAft>
                <a:spcPct val="0"/>
              </a:spcAft>
              <a:defRPr>
                <a:solidFill>
                  <a:schemeClr val="tx1"/>
                </a:solidFill>
                <a:latin typeface="Corbel" pitchFamily="34" charset="0"/>
                <a:cs typeface="Arial" pitchFamily="34" charset="0"/>
              </a:defRPr>
            </a:lvl9pPr>
          </a:lstStyle>
          <a:p>
            <a:pPr algn="r" eaLnBrk="1" hangingPunct="1"/>
            <a:fld id="{9D8F3939-5491-4ABF-9D4D-04B4091BAD76}" type="slidenum">
              <a:rPr lang="en-US" sz="1100">
                <a:latin typeface="Calibri" pitchFamily="34" charset="0"/>
                <a:ea typeface="ＭＳ Ｐゴシック" pitchFamily="34" charset="-128"/>
              </a:rPr>
              <a:pPr algn="r" eaLnBrk="1" hangingPunct="1"/>
              <a:t>12</a:t>
            </a:fld>
            <a:endParaRPr lang="en-US" sz="110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FEA28-6E18-4979-A821-9E5E7C534319}"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409934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A28-6E18-4979-A821-9E5E7C534319}"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87604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A28-6E18-4979-A821-9E5E7C534319}"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282431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EA28-6E18-4979-A821-9E5E7C534319}"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40681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FEA28-6E18-4979-A821-9E5E7C534319}"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234229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FEA28-6E18-4979-A821-9E5E7C534319}"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196926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FEA28-6E18-4979-A821-9E5E7C534319}" type="datetimeFigureOut">
              <a:rPr lang="en-US" smtClean="0"/>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295772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FEA28-6E18-4979-A821-9E5E7C534319}" type="datetimeFigureOut">
              <a:rPr lang="en-US" smtClean="0"/>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32335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FEA28-6E18-4979-A821-9E5E7C534319}" type="datetimeFigureOut">
              <a:rPr lang="en-US" smtClean="0"/>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241540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FEA28-6E18-4979-A821-9E5E7C534319}"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176530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FEA28-6E18-4979-A821-9E5E7C534319}"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E8F9A-51D7-4DDA-B98C-7BC3A5514053}" type="slidenum">
              <a:rPr lang="en-US" smtClean="0"/>
              <a:t>‹#›</a:t>
            </a:fld>
            <a:endParaRPr lang="en-US"/>
          </a:p>
        </p:txBody>
      </p:sp>
    </p:spTree>
    <p:extLst>
      <p:ext uri="{BB962C8B-B14F-4D97-AF65-F5344CB8AC3E}">
        <p14:creationId xmlns:p14="http://schemas.microsoft.com/office/powerpoint/2010/main" val="36183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FEA28-6E18-4979-A821-9E5E7C534319}" type="datetimeFigureOut">
              <a:rPr lang="en-US" smtClean="0"/>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E8F9A-51D7-4DDA-B98C-7BC3A5514053}" type="slidenum">
              <a:rPr lang="en-US" smtClean="0"/>
              <a:t>‹#›</a:t>
            </a:fld>
            <a:endParaRPr lang="en-US"/>
          </a:p>
        </p:txBody>
      </p:sp>
    </p:spTree>
    <p:extLst>
      <p:ext uri="{BB962C8B-B14F-4D97-AF65-F5344CB8AC3E}">
        <p14:creationId xmlns:p14="http://schemas.microsoft.com/office/powerpoint/2010/main" val="254128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michaelfurlong.info/msa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directbehaviorratings.com/cm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nterventioncentral.org/tools/chart_dog_graph_mak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eachsafeschools.org/problemsolving.htm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facstaff.uww.edu/larsonj/video.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and Treating Angry, Aggressive Children and Adolescents</a:t>
            </a:r>
            <a:endParaRPr lang="en-US" dirty="0"/>
          </a:p>
        </p:txBody>
      </p:sp>
      <p:sp>
        <p:nvSpPr>
          <p:cNvPr id="3" name="Subtitle 2"/>
          <p:cNvSpPr>
            <a:spLocks noGrp="1"/>
          </p:cNvSpPr>
          <p:nvPr>
            <p:ph type="subTitle" idx="1"/>
          </p:nvPr>
        </p:nvSpPr>
        <p:spPr/>
        <p:txBody>
          <a:bodyPr/>
          <a:lstStyle/>
          <a:p>
            <a:r>
              <a:rPr lang="en-US" dirty="0" smtClean="0"/>
              <a:t>Jim Larson, Ph.D.</a:t>
            </a:r>
            <a:endParaRPr lang="en-US" dirty="0"/>
          </a:p>
        </p:txBody>
      </p:sp>
      <p:pic>
        <p:nvPicPr>
          <p:cNvPr id="7" name="il_fi" descr="http://mommylife.net/archives/2012/02/07/sibling%20fighting.jpg"/>
          <p:cNvPicPr/>
          <p:nvPr/>
        </p:nvPicPr>
        <p:blipFill rotWithShape="1">
          <a:blip r:embed="rId3">
            <a:extLst>
              <a:ext uri="{BEBA8EAE-BF5A-486C-A8C5-ECC9F3942E4B}">
                <a14:imgProps xmlns:a14="http://schemas.microsoft.com/office/drawing/2010/main">
                  <a14:imgLayer r:embed="rId4">
                    <a14:imgEffect>
                      <a14:backgroundRemoval t="38724" b="96588" l="3205" r="89744">
                        <a14:backgroundMark x1="77778" y1="63798" x2="60256" y2="63798"/>
                        <a14:backgroundMark x1="60470" y1="62611" x2="50641" y2="22997"/>
                      </a14:backgroundRemoval>
                    </a14:imgEffect>
                  </a14:imgLayer>
                </a14:imgProps>
              </a:ext>
              <a:ext uri="{28A0092B-C50C-407E-A947-70E740481C1C}">
                <a14:useLocalDpi xmlns:a14="http://schemas.microsoft.com/office/drawing/2010/main" val="0"/>
              </a:ext>
            </a:extLst>
          </a:blip>
          <a:srcRect t="38423"/>
          <a:stretch/>
        </p:blipFill>
        <p:spPr bwMode="auto">
          <a:xfrm>
            <a:off x="0" y="3566160"/>
            <a:ext cx="3749040" cy="3291840"/>
          </a:xfrm>
          <a:prstGeom prst="rect">
            <a:avLst/>
          </a:prstGeom>
          <a:noFill/>
          <a:ln>
            <a:noFill/>
          </a:ln>
          <a:extLst>
            <a:ext uri="{53640926-AAD7-44D8-BBD7-CCE9431645EC}">
              <a14:shadowObscured xmlns:a14="http://schemas.microsoft.com/office/drawing/2010/main"/>
            </a:ext>
          </a:extLst>
        </p:spPr>
      </p:pic>
      <p:pic>
        <p:nvPicPr>
          <p:cNvPr id="32770" name="Picture 2" descr="http://images.amcnetworks.com/ifc.com/wp-content/uploads/2009/01/01182009_toetoto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186"/>
            <a:ext cx="295275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07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35100" y="274638"/>
            <a:ext cx="7499350" cy="1143000"/>
          </a:xfrm>
        </p:spPr>
        <p:txBody>
          <a:bodyPr vert="horz" wrap="square" lIns="91440" tIns="45720" rIns="91440" bIns="45720" numCol="1" anchorCtr="0" compatLnSpc="1">
            <a:prstTxWarp prst="textNoShape">
              <a:avLst/>
            </a:prstTxWarp>
          </a:bodyPr>
          <a:lstStyle/>
          <a:p>
            <a:pPr>
              <a:defRPr/>
            </a:pPr>
            <a:r>
              <a:rPr lang="en-US" sz="2600" b="1" dirty="0" smtClean="0">
                <a:latin typeface="Arial" pitchFamily="34" charset="0"/>
                <a:ea typeface="ＭＳ Ｐゴシック" pitchFamily="34" charset="-128"/>
                <a:cs typeface="Arial" pitchFamily="34" charset="0"/>
              </a:rPr>
              <a:t>Social Information Processing </a:t>
            </a:r>
            <a:r>
              <a:rPr lang="en-US" sz="2600" b="1" dirty="0" smtClean="0">
                <a:solidFill>
                  <a:srgbClr val="C00000"/>
                </a:solidFill>
                <a:latin typeface="Arial" pitchFamily="34" charset="0"/>
                <a:ea typeface="ＭＳ Ｐゴシック" pitchFamily="34" charset="-128"/>
                <a:cs typeface="Arial" pitchFamily="34" charset="0"/>
              </a:rPr>
              <a:t>Deficits</a:t>
            </a:r>
            <a:r>
              <a:rPr lang="en-US" sz="2600" b="1" dirty="0" smtClean="0">
                <a:latin typeface="Arial" pitchFamily="34" charset="0"/>
                <a:ea typeface="ＭＳ Ｐゴシック" pitchFamily="34" charset="-128"/>
                <a:cs typeface="Arial" pitchFamily="34" charset="0"/>
              </a:rPr>
              <a:t> in Reactive Aggressive Youth</a:t>
            </a:r>
            <a:r>
              <a:rPr lang="en-US" sz="2600" dirty="0" smtClean="0">
                <a:latin typeface="Arial" pitchFamily="34" charset="0"/>
                <a:ea typeface="ＭＳ Ｐゴシック" pitchFamily="34" charset="-128"/>
                <a:cs typeface="Arial" pitchFamily="34" charset="0"/>
              </a:rPr>
              <a:t/>
            </a:r>
            <a:br>
              <a:rPr lang="en-US" sz="2600" dirty="0" smtClean="0">
                <a:latin typeface="Arial" pitchFamily="34" charset="0"/>
                <a:ea typeface="ＭＳ Ｐゴシック" pitchFamily="34" charset="-128"/>
                <a:cs typeface="Arial" pitchFamily="34" charset="0"/>
              </a:rPr>
            </a:br>
            <a:r>
              <a:rPr lang="en-US" sz="1600" dirty="0" smtClean="0">
                <a:latin typeface="Arial" pitchFamily="34" charset="0"/>
                <a:ea typeface="ＭＳ Ｐゴシック" pitchFamily="34" charset="-128"/>
                <a:cs typeface="Arial" pitchFamily="34" charset="0"/>
              </a:rPr>
              <a:t>(Dodge, 1991; Crick &amp; Dodge, 1994)</a:t>
            </a:r>
          </a:p>
        </p:txBody>
      </p:sp>
      <p:sp>
        <p:nvSpPr>
          <p:cNvPr id="22531" name="Rectangle 3"/>
          <p:cNvSpPr>
            <a:spLocks noGrp="1" noChangeArrowheads="1"/>
          </p:cNvSpPr>
          <p:nvPr>
            <p:ph sz="half" idx="1"/>
          </p:nvPr>
        </p:nvSpPr>
        <p:spPr>
          <a:xfrm>
            <a:off x="990600" y="1689100"/>
            <a:ext cx="3581400" cy="4406900"/>
          </a:xfrm>
        </p:spPr>
        <p:txBody>
          <a:bodyPr>
            <a:normAutofit fontScale="92500" lnSpcReduction="20000"/>
          </a:bodyPr>
          <a:lstStyle/>
          <a:p>
            <a:pPr marL="609600" indent="-609600">
              <a:lnSpc>
                <a:spcPct val="90000"/>
              </a:lnSpc>
              <a:buFont typeface="Wingdings" pitchFamily="2" charset="2"/>
              <a:buAutoNum type="arabicPeriod"/>
              <a:defRPr/>
            </a:pPr>
            <a:r>
              <a:rPr lang="en-US" dirty="0" smtClean="0">
                <a:latin typeface="Arial" charset="0"/>
                <a:ea typeface="+mn-ea"/>
                <a:cs typeface="Arial" charset="0"/>
              </a:rPr>
              <a:t>attend to available social cues</a:t>
            </a:r>
          </a:p>
          <a:p>
            <a:pPr marL="609600" indent="-609600">
              <a:lnSpc>
                <a:spcPct val="90000"/>
              </a:lnSpc>
              <a:buFont typeface="Wingdings" pitchFamily="2" charset="2"/>
              <a:buAutoNum type="arabicPeriod"/>
              <a:defRPr/>
            </a:pPr>
            <a:r>
              <a:rPr lang="en-US" dirty="0" smtClean="0">
                <a:latin typeface="Arial" charset="0"/>
                <a:ea typeface="+mn-ea"/>
                <a:cs typeface="Arial" charset="0"/>
              </a:rPr>
              <a:t>give meaning to the cues</a:t>
            </a:r>
          </a:p>
          <a:p>
            <a:pPr marL="609600" indent="-609600">
              <a:lnSpc>
                <a:spcPct val="90000"/>
              </a:lnSpc>
              <a:buFont typeface="Wingdings" pitchFamily="2" charset="2"/>
              <a:buAutoNum type="arabicPeriod"/>
              <a:defRPr/>
            </a:pPr>
            <a:r>
              <a:rPr lang="en-US" dirty="0" smtClean="0">
                <a:latin typeface="Arial" charset="0"/>
                <a:ea typeface="+mn-ea"/>
                <a:cs typeface="Arial" charset="0"/>
              </a:rPr>
              <a:t>select desired outcomes</a:t>
            </a:r>
          </a:p>
          <a:p>
            <a:pPr marL="609600" indent="-609600">
              <a:lnSpc>
                <a:spcPct val="90000"/>
              </a:lnSpc>
              <a:buFont typeface="Wingdings" pitchFamily="2" charset="2"/>
              <a:buAutoNum type="arabicPeriod"/>
              <a:defRPr/>
            </a:pPr>
            <a:r>
              <a:rPr lang="en-US" dirty="0" smtClean="0">
                <a:latin typeface="Arial" charset="0"/>
                <a:ea typeface="+mn-ea"/>
                <a:cs typeface="Arial" charset="0"/>
              </a:rPr>
              <a:t>Generate possible responses</a:t>
            </a:r>
          </a:p>
          <a:p>
            <a:pPr marL="609600" indent="-609600">
              <a:lnSpc>
                <a:spcPct val="90000"/>
              </a:lnSpc>
              <a:buFont typeface="Wingdings" pitchFamily="2" charset="2"/>
              <a:buAutoNum type="arabicPeriod"/>
              <a:defRPr/>
            </a:pPr>
            <a:r>
              <a:rPr lang="en-US" dirty="0" smtClean="0">
                <a:latin typeface="Arial" charset="0"/>
                <a:ea typeface="+mn-ea"/>
                <a:cs typeface="Arial" charset="0"/>
              </a:rPr>
              <a:t>Identify potential consequences of a response</a:t>
            </a:r>
          </a:p>
          <a:p>
            <a:pPr marL="609600" indent="-609600">
              <a:lnSpc>
                <a:spcPct val="90000"/>
              </a:lnSpc>
              <a:buFont typeface="Wingdings" pitchFamily="2" charset="2"/>
              <a:buAutoNum type="arabicPeriod"/>
              <a:defRPr/>
            </a:pPr>
            <a:r>
              <a:rPr lang="en-US" dirty="0" smtClean="0">
                <a:latin typeface="Arial" charset="0"/>
                <a:ea typeface="+mn-ea"/>
                <a:cs typeface="Arial" charset="0"/>
              </a:rPr>
              <a:t>act out selected responses</a:t>
            </a:r>
          </a:p>
          <a:p>
            <a:pPr marL="609600" indent="-609600">
              <a:lnSpc>
                <a:spcPct val="90000"/>
              </a:lnSpc>
              <a:buFont typeface="Wingdings" pitchFamily="2" charset="2"/>
              <a:buAutoNum type="arabicPeriod"/>
              <a:defRPr/>
            </a:pPr>
            <a:endParaRPr lang="en-US" dirty="0" smtClean="0">
              <a:ea typeface="+mn-ea"/>
              <a:cs typeface="+mn-cs"/>
            </a:endParaRPr>
          </a:p>
          <a:p>
            <a:pPr marL="609600" indent="-609600">
              <a:lnSpc>
                <a:spcPct val="90000"/>
              </a:lnSpc>
              <a:buFont typeface="Wingdings" pitchFamily="2" charset="2"/>
              <a:buAutoNum type="arabicPeriod"/>
              <a:defRPr/>
            </a:pPr>
            <a:endParaRPr lang="en-US" sz="2000" dirty="0" smtClean="0">
              <a:ea typeface="+mn-ea"/>
              <a:cs typeface="+mn-cs"/>
            </a:endParaRPr>
          </a:p>
          <a:p>
            <a:pPr marL="609600" indent="-609600">
              <a:lnSpc>
                <a:spcPct val="90000"/>
              </a:lnSpc>
              <a:defRPr/>
            </a:pPr>
            <a:endParaRPr lang="en-US" sz="2000" dirty="0" smtClean="0">
              <a:ea typeface="+mn-ea"/>
              <a:cs typeface="+mn-cs"/>
            </a:endParaRPr>
          </a:p>
        </p:txBody>
      </p:sp>
      <p:sp>
        <p:nvSpPr>
          <p:cNvPr id="24580" name="Rectangle 4"/>
          <p:cNvSpPr>
            <a:spLocks noGrp="1" noChangeArrowheads="1"/>
          </p:cNvSpPr>
          <p:nvPr>
            <p:ph sz="half" idx="2"/>
          </p:nvPr>
        </p:nvSpPr>
        <p:spPr>
          <a:xfrm>
            <a:off x="4648200" y="1676400"/>
            <a:ext cx="4267200" cy="4191000"/>
          </a:xfrm>
        </p:spPr>
        <p:txBody>
          <a:bodyPr>
            <a:normAutofit fontScale="92500" lnSpcReduction="20000"/>
          </a:bodyPr>
          <a:lstStyle/>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Hypervigilant for aggressive cues</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Hostile attributional biases  </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Higher value on retaliation than affiliation</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Narrow solution generation abilities</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Tendency to evaluate aggression positively</a:t>
            </a:r>
          </a:p>
          <a:p>
            <a:pPr marL="381000" indent="-381000">
              <a:lnSpc>
                <a:spcPct val="90000"/>
              </a:lnSpc>
              <a:buFont typeface="Wingdings" pitchFamily="2" charset="2"/>
              <a:buAutoNum type="arabicPeriod"/>
              <a:defRPr/>
            </a:pPr>
            <a:endParaRPr lang="en-US" dirty="0" smtClean="0">
              <a:solidFill>
                <a:srgbClr val="CC0000"/>
              </a:solidFill>
              <a:latin typeface="Arial" charset="0"/>
              <a:ea typeface="+mn-ea"/>
              <a:cs typeface="Arial" charset="0"/>
            </a:endParaRP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Difficulty enacting prosocial skills </a:t>
            </a:r>
          </a:p>
          <a:p>
            <a:pPr marL="381000" indent="-381000">
              <a:lnSpc>
                <a:spcPct val="90000"/>
              </a:lnSpc>
              <a:buFont typeface="Wingdings" pitchFamily="2" charset="2"/>
              <a:buAutoNum type="arabicPeriod"/>
              <a:defRPr/>
            </a:pPr>
            <a:endParaRPr lang="en-US" dirty="0" smtClean="0">
              <a:solidFill>
                <a:srgbClr val="CC0000"/>
              </a:solidFill>
              <a:ea typeface="+mn-ea"/>
              <a:cs typeface="+mn-cs"/>
            </a:endParaRPr>
          </a:p>
          <a:p>
            <a:pPr marL="381000" indent="-381000">
              <a:lnSpc>
                <a:spcPct val="90000"/>
              </a:lnSpc>
              <a:buFont typeface="Wingdings" pitchFamily="2" charset="2"/>
              <a:buAutoNum type="arabicPeriod"/>
              <a:defRPr/>
            </a:pPr>
            <a:endParaRPr lang="en-US" dirty="0" smtClean="0">
              <a:solidFill>
                <a:srgbClr val="CC0000"/>
              </a:solidFill>
              <a:ea typeface="+mn-ea"/>
              <a:cs typeface="+mn-cs"/>
            </a:endParaRPr>
          </a:p>
        </p:txBody>
      </p:sp>
      <p:sp>
        <p:nvSpPr>
          <p:cNvPr id="24581" name="Slide Number Placeholder 3"/>
          <p:cNvSpPr>
            <a:spLocks noGrp="1"/>
          </p:cNvSpPr>
          <p:nvPr>
            <p:ph type="sldNum" sz="quarter" idx="12"/>
          </p:nvPr>
        </p:nvSpPr>
        <p:spPr bwMode="auto">
          <a:noFill/>
          <a:ln>
            <a:miter lim="800000"/>
            <a:headEnd/>
            <a:tailEnd/>
          </a:ln>
        </p:spPr>
        <p:txBody>
          <a:bodyPr/>
          <a:lstStyle/>
          <a:p>
            <a:fld id="{124CA298-BACE-4275-9025-C5190F5CEEE8}" type="slidenum">
              <a:rPr lang="en-US" sz="1800" smtClean="0">
                <a:solidFill>
                  <a:schemeClr val="tx1"/>
                </a:solidFill>
              </a:rPr>
              <a:pPr/>
              <a:t>10</a:t>
            </a:fld>
            <a:endParaRPr lang="en-US" sz="1800" smtClean="0">
              <a:solidFill>
                <a:schemeClr val="tx1"/>
              </a:solidFill>
            </a:endParaRPr>
          </a:p>
        </p:txBody>
      </p:sp>
    </p:spTree>
    <p:extLst>
      <p:ext uri="{BB962C8B-B14F-4D97-AF65-F5344CB8AC3E}">
        <p14:creationId xmlns:p14="http://schemas.microsoft.com/office/powerpoint/2010/main" val="1195335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500"/>
                                        <p:tgtEl>
                                          <p:spTgt spid="2458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4580">
                                            <p:txEl>
                                              <p:pRg st="4" end="4"/>
                                            </p:txEl>
                                          </p:spTgt>
                                        </p:tgtEl>
                                        <p:attrNameLst>
                                          <p:attrName>style.visibility</p:attrName>
                                        </p:attrNameLst>
                                      </p:cBhvr>
                                      <p:to>
                                        <p:strVal val="visible"/>
                                      </p:to>
                                    </p:set>
                                    <p:animEffect transition="in" filter="checkerboard(across)">
                                      <p:cBhvr>
                                        <p:cTn id="27" dur="500"/>
                                        <p:tgtEl>
                                          <p:spTgt spid="2458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4580">
                                            <p:txEl>
                                              <p:pRg st="6" end="6"/>
                                            </p:txEl>
                                          </p:spTgt>
                                        </p:tgtEl>
                                        <p:attrNameLst>
                                          <p:attrName>style.visibility</p:attrName>
                                        </p:attrNameLst>
                                      </p:cBhvr>
                                      <p:to>
                                        <p:strVal val="visible"/>
                                      </p:to>
                                    </p:set>
                                    <p:animEffect transition="in" filter="checkerboard(across)">
                                      <p:cBhvr>
                                        <p:cTn id="32" dur="500"/>
                                        <p:tgtEl>
                                          <p:spTgt spid="245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1371600" y="304800"/>
            <a:ext cx="7497763" cy="1143000"/>
          </a:xfrm>
        </p:spPr>
        <p:txBody>
          <a:bodyPr vert="horz" wrap="square" lIns="91440" tIns="45720" rIns="91440" bIns="45720" numCol="1" anchorCtr="0" compatLnSpc="1">
            <a:prstTxWarp prst="textNoShape">
              <a:avLst/>
            </a:prstTxWarp>
          </a:bodyPr>
          <a:lstStyle/>
          <a:p>
            <a:pPr algn="ctr">
              <a:defRPr/>
            </a:pPr>
            <a:r>
              <a:rPr lang="en-US" sz="3200" b="1" dirty="0" smtClean="0">
                <a:ea typeface="ＭＳ Ｐゴシック" pitchFamily="34" charset="-128"/>
              </a:rPr>
              <a:t>Reactive Aggressive Youth</a:t>
            </a:r>
            <a:r>
              <a:rPr lang="en-US" sz="3200" b="1" dirty="0" smtClean="0">
                <a:solidFill>
                  <a:srgbClr val="C00000"/>
                </a:solidFill>
                <a:ea typeface="ＭＳ Ｐゴシック" pitchFamily="34" charset="-128"/>
              </a:rPr>
              <a:t/>
            </a:r>
            <a:br>
              <a:rPr lang="en-US" sz="3200" b="1" dirty="0" smtClean="0">
                <a:solidFill>
                  <a:srgbClr val="C00000"/>
                </a:solidFill>
                <a:ea typeface="ＭＳ Ｐゴシック" pitchFamily="34" charset="-128"/>
              </a:rPr>
            </a:br>
            <a:r>
              <a:rPr lang="en-US" sz="3200" b="1" dirty="0" smtClean="0">
                <a:solidFill>
                  <a:srgbClr val="00B050"/>
                </a:solidFill>
                <a:ea typeface="ＭＳ Ｐゴシック" pitchFamily="34" charset="-128"/>
              </a:rPr>
              <a:t>Implications for Treatment Interventions</a:t>
            </a:r>
          </a:p>
        </p:txBody>
      </p:sp>
      <p:sp>
        <p:nvSpPr>
          <p:cNvPr id="100357" name="Rectangle 5"/>
          <p:cNvSpPr>
            <a:spLocks noGrp="1" noChangeArrowheads="1"/>
          </p:cNvSpPr>
          <p:nvPr>
            <p:ph sz="half" idx="1"/>
          </p:nvPr>
        </p:nvSpPr>
        <p:spPr>
          <a:xfrm>
            <a:off x="1435100" y="1524000"/>
            <a:ext cx="3657600" cy="4664075"/>
          </a:xfrm>
        </p:spPr>
        <p:txBody>
          <a:bodyPr>
            <a:noAutofit/>
          </a:bodyPr>
          <a:lstStyle/>
          <a:p>
            <a:pPr marL="381000" indent="-381000" algn="ctr">
              <a:lnSpc>
                <a:spcPct val="90000"/>
              </a:lnSpc>
              <a:buFont typeface="Wingdings 2" pitchFamily="18" charset="2"/>
              <a:buNone/>
              <a:defRPr/>
            </a:pPr>
            <a:r>
              <a:rPr lang="en-US" sz="2400" b="1" u="sng" dirty="0" smtClean="0">
                <a:solidFill>
                  <a:srgbClr val="002060"/>
                </a:solidFill>
                <a:latin typeface="Arial" charset="0"/>
                <a:ea typeface="+mn-ea"/>
                <a:cs typeface="Arial" charset="0"/>
              </a:rPr>
              <a:t>Social-Cognitive Deficit</a:t>
            </a:r>
          </a:p>
          <a:p>
            <a:pPr marL="381000" indent="-381000">
              <a:lnSpc>
                <a:spcPct val="90000"/>
              </a:lnSpc>
              <a:buFont typeface="Wingdings" pitchFamily="2" charset="2"/>
              <a:buAutoNum type="arabicPeriod"/>
              <a:defRPr/>
            </a:pPr>
            <a:r>
              <a:rPr lang="en-US" sz="2400" dirty="0" smtClean="0">
                <a:solidFill>
                  <a:srgbClr val="002060"/>
                </a:solidFill>
                <a:latin typeface="Arial" charset="0"/>
                <a:ea typeface="+mn-ea"/>
                <a:cs typeface="Arial" charset="0"/>
              </a:rPr>
              <a:t>Hypervigilant for aggressive cues</a:t>
            </a:r>
          </a:p>
          <a:p>
            <a:pPr marL="381000" indent="-381000">
              <a:lnSpc>
                <a:spcPct val="90000"/>
              </a:lnSpc>
              <a:buFont typeface="Wingdings" pitchFamily="2" charset="2"/>
              <a:buAutoNum type="arabicPeriod"/>
              <a:defRPr/>
            </a:pPr>
            <a:r>
              <a:rPr lang="en-US" sz="2400" dirty="0" smtClean="0">
                <a:solidFill>
                  <a:srgbClr val="002060"/>
                </a:solidFill>
                <a:latin typeface="Arial" charset="0"/>
                <a:ea typeface="+mn-ea"/>
                <a:cs typeface="Arial" charset="0"/>
              </a:rPr>
              <a:t>Hostile attributional biases  </a:t>
            </a:r>
          </a:p>
          <a:p>
            <a:pPr marL="381000" indent="-381000">
              <a:lnSpc>
                <a:spcPct val="90000"/>
              </a:lnSpc>
              <a:buFont typeface="Wingdings" pitchFamily="2" charset="2"/>
              <a:buAutoNum type="arabicPeriod"/>
              <a:defRPr/>
            </a:pPr>
            <a:r>
              <a:rPr lang="en-US" sz="2400" dirty="0" smtClean="0">
                <a:solidFill>
                  <a:srgbClr val="002060"/>
                </a:solidFill>
                <a:latin typeface="Arial" charset="0"/>
                <a:ea typeface="+mn-ea"/>
                <a:cs typeface="Arial" charset="0"/>
              </a:rPr>
              <a:t>Higher value on retaliation than affiliation</a:t>
            </a:r>
          </a:p>
          <a:p>
            <a:pPr marL="381000" indent="-381000">
              <a:lnSpc>
                <a:spcPct val="90000"/>
              </a:lnSpc>
              <a:buFont typeface="Wingdings" pitchFamily="2" charset="2"/>
              <a:buAutoNum type="arabicPeriod"/>
              <a:defRPr/>
            </a:pPr>
            <a:r>
              <a:rPr lang="en-US" sz="2400" dirty="0" smtClean="0">
                <a:solidFill>
                  <a:srgbClr val="002060"/>
                </a:solidFill>
                <a:latin typeface="Arial" charset="0"/>
                <a:ea typeface="+mn-ea"/>
                <a:cs typeface="Arial" charset="0"/>
              </a:rPr>
              <a:t>Narrow solution generation abilities</a:t>
            </a:r>
          </a:p>
          <a:p>
            <a:pPr marL="381000" indent="-381000">
              <a:lnSpc>
                <a:spcPct val="90000"/>
              </a:lnSpc>
              <a:buFont typeface="Wingdings" pitchFamily="2" charset="2"/>
              <a:buAutoNum type="arabicPeriod"/>
              <a:defRPr/>
            </a:pPr>
            <a:r>
              <a:rPr lang="en-US" sz="2400" dirty="0" smtClean="0">
                <a:solidFill>
                  <a:srgbClr val="002060"/>
                </a:solidFill>
                <a:latin typeface="Arial" charset="0"/>
                <a:ea typeface="+mn-ea"/>
                <a:cs typeface="Arial" charset="0"/>
              </a:rPr>
              <a:t>Tendency to evaluate aggression positively</a:t>
            </a:r>
          </a:p>
          <a:p>
            <a:pPr marL="381000" indent="-381000">
              <a:lnSpc>
                <a:spcPct val="90000"/>
              </a:lnSpc>
              <a:buFont typeface="Wingdings" pitchFamily="2" charset="2"/>
              <a:buAutoNum type="arabicPeriod"/>
              <a:defRPr/>
            </a:pPr>
            <a:r>
              <a:rPr lang="en-US" sz="2400" dirty="0" smtClean="0">
                <a:solidFill>
                  <a:srgbClr val="002060"/>
                </a:solidFill>
                <a:latin typeface="Arial" charset="0"/>
                <a:ea typeface="+mn-ea"/>
                <a:cs typeface="Arial" charset="0"/>
              </a:rPr>
              <a:t>Difficulty enacting prosocial skills </a:t>
            </a:r>
          </a:p>
        </p:txBody>
      </p:sp>
      <p:sp>
        <p:nvSpPr>
          <p:cNvPr id="100358" name="Rectangle 6"/>
          <p:cNvSpPr>
            <a:spLocks noGrp="1" noChangeArrowheads="1"/>
          </p:cNvSpPr>
          <p:nvPr>
            <p:ph sz="half" idx="2"/>
          </p:nvPr>
        </p:nvSpPr>
        <p:spPr>
          <a:xfrm>
            <a:off x="5276850" y="1600200"/>
            <a:ext cx="3657600" cy="4587875"/>
          </a:xfrm>
        </p:spPr>
        <p:txBody>
          <a:bodyPr>
            <a:noAutofit/>
          </a:bodyPr>
          <a:lstStyle/>
          <a:p>
            <a:pPr marL="381000" indent="-381000" algn="ctr">
              <a:lnSpc>
                <a:spcPct val="90000"/>
              </a:lnSpc>
              <a:buFont typeface="Wingdings" pitchFamily="2" charset="2"/>
              <a:buNone/>
              <a:defRPr/>
            </a:pPr>
            <a:r>
              <a:rPr lang="en-US" sz="2400" b="1" u="sng" dirty="0">
                <a:solidFill>
                  <a:srgbClr val="CC0000"/>
                </a:solidFill>
                <a:latin typeface="Arial" panose="020B0604020202020204" pitchFamily="34" charset="0"/>
                <a:cs typeface="Arial" panose="020B0604020202020204" pitchFamily="34" charset="0"/>
              </a:rPr>
              <a:t>Training Focus</a:t>
            </a:r>
          </a:p>
          <a:p>
            <a:pPr marL="381000" indent="-381000">
              <a:lnSpc>
                <a:spcPct val="90000"/>
              </a:lnSpc>
              <a:defRPr/>
            </a:pPr>
            <a:r>
              <a:rPr lang="en-US" sz="2400" dirty="0">
                <a:solidFill>
                  <a:srgbClr val="CC0000"/>
                </a:solidFill>
                <a:ea typeface="+mn-ea"/>
                <a:cs typeface="+mn-cs"/>
              </a:rPr>
              <a:t>Train verbal &amp; nonverbal cue recognition </a:t>
            </a:r>
          </a:p>
          <a:p>
            <a:pPr marL="381000" indent="-381000">
              <a:lnSpc>
                <a:spcPct val="90000"/>
              </a:lnSpc>
              <a:defRPr/>
            </a:pPr>
            <a:r>
              <a:rPr lang="en-US" sz="2400" dirty="0">
                <a:solidFill>
                  <a:srgbClr val="CC0000"/>
                </a:solidFill>
                <a:ea typeface="+mn-ea"/>
                <a:cs typeface="+mn-cs"/>
              </a:rPr>
              <a:t>Attribution </a:t>
            </a:r>
            <a:r>
              <a:rPr lang="en-US" sz="2400" dirty="0" smtClean="0">
                <a:solidFill>
                  <a:srgbClr val="CC0000"/>
                </a:solidFill>
                <a:ea typeface="+mn-ea"/>
                <a:cs typeface="+mn-cs"/>
              </a:rPr>
              <a:t>re-training</a:t>
            </a:r>
          </a:p>
          <a:p>
            <a:pPr marL="381000" indent="-381000">
              <a:lnSpc>
                <a:spcPct val="90000"/>
              </a:lnSpc>
              <a:defRPr/>
            </a:pPr>
            <a:endParaRPr lang="en-US" sz="2400" dirty="0">
              <a:solidFill>
                <a:srgbClr val="CC0000"/>
              </a:solidFill>
              <a:ea typeface="+mn-ea"/>
              <a:cs typeface="+mn-cs"/>
            </a:endParaRPr>
          </a:p>
          <a:p>
            <a:pPr marL="381000" indent="-381000">
              <a:lnSpc>
                <a:spcPct val="90000"/>
              </a:lnSpc>
              <a:defRPr/>
            </a:pPr>
            <a:r>
              <a:rPr lang="en-US" sz="2400" dirty="0">
                <a:solidFill>
                  <a:srgbClr val="CC0000"/>
                </a:solidFill>
                <a:ea typeface="+mn-ea"/>
                <a:cs typeface="+mn-cs"/>
              </a:rPr>
              <a:t>Consequential </a:t>
            </a:r>
            <a:r>
              <a:rPr lang="en-US" sz="2400" dirty="0" smtClean="0">
                <a:solidFill>
                  <a:srgbClr val="CC0000"/>
                </a:solidFill>
                <a:ea typeface="+mn-ea"/>
                <a:cs typeface="+mn-cs"/>
              </a:rPr>
              <a:t>thinking</a:t>
            </a:r>
          </a:p>
          <a:p>
            <a:pPr marL="381000" indent="-381000">
              <a:lnSpc>
                <a:spcPct val="90000"/>
              </a:lnSpc>
              <a:defRPr/>
            </a:pPr>
            <a:endParaRPr lang="en-US" sz="2400" dirty="0" smtClean="0">
              <a:solidFill>
                <a:srgbClr val="CC0000"/>
              </a:solidFill>
              <a:ea typeface="+mn-ea"/>
              <a:cs typeface="+mn-cs"/>
            </a:endParaRPr>
          </a:p>
          <a:p>
            <a:pPr marL="381000" indent="-381000">
              <a:lnSpc>
                <a:spcPct val="90000"/>
              </a:lnSpc>
              <a:defRPr/>
            </a:pPr>
            <a:r>
              <a:rPr lang="en-US" sz="2400" dirty="0" smtClean="0">
                <a:solidFill>
                  <a:srgbClr val="CC0000"/>
                </a:solidFill>
                <a:ea typeface="+mn-ea"/>
                <a:cs typeface="+mn-cs"/>
              </a:rPr>
              <a:t>Solution </a:t>
            </a:r>
            <a:r>
              <a:rPr lang="en-US" sz="2400" dirty="0">
                <a:solidFill>
                  <a:srgbClr val="CC0000"/>
                </a:solidFill>
                <a:ea typeface="+mn-ea"/>
                <a:cs typeface="+mn-cs"/>
              </a:rPr>
              <a:t>generation </a:t>
            </a:r>
            <a:r>
              <a:rPr lang="en-US" sz="2400" dirty="0" smtClean="0">
                <a:solidFill>
                  <a:srgbClr val="CC0000"/>
                </a:solidFill>
                <a:ea typeface="+mn-ea"/>
                <a:cs typeface="+mn-cs"/>
              </a:rPr>
              <a:t>skills</a:t>
            </a:r>
          </a:p>
          <a:p>
            <a:pPr marL="381000" indent="-381000">
              <a:lnSpc>
                <a:spcPct val="90000"/>
              </a:lnSpc>
              <a:defRPr/>
            </a:pPr>
            <a:endParaRPr lang="en-US" sz="2400" dirty="0">
              <a:solidFill>
                <a:srgbClr val="CC0000"/>
              </a:solidFill>
              <a:ea typeface="+mn-ea"/>
              <a:cs typeface="+mn-cs"/>
            </a:endParaRPr>
          </a:p>
          <a:p>
            <a:pPr marL="381000" indent="-381000">
              <a:lnSpc>
                <a:spcPct val="90000"/>
              </a:lnSpc>
              <a:defRPr/>
            </a:pPr>
            <a:r>
              <a:rPr lang="en-US" sz="2400" dirty="0" smtClean="0">
                <a:solidFill>
                  <a:srgbClr val="CC0000"/>
                </a:solidFill>
                <a:ea typeface="+mn-ea"/>
                <a:cs typeface="+mn-cs"/>
              </a:rPr>
              <a:t>Perspective-taking development</a:t>
            </a:r>
          </a:p>
          <a:p>
            <a:pPr marL="381000" indent="-381000">
              <a:lnSpc>
                <a:spcPct val="90000"/>
              </a:lnSpc>
              <a:defRPr/>
            </a:pPr>
            <a:r>
              <a:rPr lang="en-US" sz="2400" dirty="0" smtClean="0">
                <a:solidFill>
                  <a:srgbClr val="CC0000"/>
                </a:solidFill>
                <a:ea typeface="+mn-ea"/>
                <a:cs typeface="+mn-cs"/>
              </a:rPr>
              <a:t>Behavioral </a:t>
            </a:r>
            <a:r>
              <a:rPr lang="en-US" sz="2400" dirty="0">
                <a:solidFill>
                  <a:srgbClr val="CC0000"/>
                </a:solidFill>
                <a:ea typeface="+mn-ea"/>
                <a:cs typeface="+mn-cs"/>
              </a:rPr>
              <a:t>skills </a:t>
            </a:r>
            <a:r>
              <a:rPr lang="en-US" sz="2400" dirty="0" smtClean="0">
                <a:solidFill>
                  <a:srgbClr val="CC0000"/>
                </a:solidFill>
                <a:ea typeface="+mn-ea"/>
                <a:cs typeface="+mn-cs"/>
              </a:rPr>
              <a:t>training</a:t>
            </a:r>
          </a:p>
          <a:p>
            <a:pPr marL="381000" indent="-381000">
              <a:lnSpc>
                <a:spcPct val="90000"/>
              </a:lnSpc>
              <a:buFont typeface="Wingdings 2" pitchFamily="18" charset="2"/>
              <a:buNone/>
              <a:defRPr/>
            </a:pPr>
            <a:endParaRPr lang="en-US" sz="2400" dirty="0">
              <a:solidFill>
                <a:srgbClr val="CC0000"/>
              </a:solidFill>
              <a:ea typeface="+mn-ea"/>
              <a:cs typeface="+mn-cs"/>
            </a:endParaRPr>
          </a:p>
        </p:txBody>
      </p:sp>
      <p:sp>
        <p:nvSpPr>
          <p:cNvPr id="25605" name="Slide Number Placeholder 3"/>
          <p:cNvSpPr>
            <a:spLocks noGrp="1"/>
          </p:cNvSpPr>
          <p:nvPr>
            <p:ph type="sldNum" sz="quarter" idx="12"/>
          </p:nvPr>
        </p:nvSpPr>
        <p:spPr bwMode="auto">
          <a:noFill/>
          <a:ln>
            <a:miter lim="800000"/>
            <a:headEnd/>
            <a:tailEnd/>
          </a:ln>
        </p:spPr>
        <p:txBody>
          <a:bodyPr/>
          <a:lstStyle/>
          <a:p>
            <a:fld id="{DE1D2735-5C0C-40FF-85F0-2DF8A3B46816}" type="slidenum">
              <a:rPr lang="en-US" sz="1800" smtClean="0">
                <a:solidFill>
                  <a:schemeClr val="tx1"/>
                </a:solidFill>
              </a:rPr>
              <a:pPr/>
              <a:t>11</a:t>
            </a:fld>
            <a:endParaRPr lang="en-US" sz="1800" dirty="0" smtClean="0">
              <a:solidFill>
                <a:schemeClr val="tx1"/>
              </a:solidFill>
            </a:endParaRPr>
          </a:p>
        </p:txBody>
      </p:sp>
    </p:spTree>
    <p:extLst>
      <p:ext uri="{BB962C8B-B14F-4D97-AF65-F5344CB8AC3E}">
        <p14:creationId xmlns:p14="http://schemas.microsoft.com/office/powerpoint/2010/main" val="2541178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8">
                                            <p:txEl>
                                              <p:pRg st="1" end="1"/>
                                            </p:txEl>
                                          </p:spTgt>
                                        </p:tgtEl>
                                        <p:attrNameLst>
                                          <p:attrName>style.visibility</p:attrName>
                                        </p:attrNameLst>
                                      </p:cBhvr>
                                      <p:to>
                                        <p:strVal val="visible"/>
                                      </p:to>
                                    </p:set>
                                    <p:anim calcmode="lin" valueType="num">
                                      <p:cBhvr additive="base">
                                        <p:cTn id="7" dur="500" fill="hold"/>
                                        <p:tgtEl>
                                          <p:spTgt spid="1003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8">
                                            <p:txEl>
                                              <p:pRg st="2" end="2"/>
                                            </p:txEl>
                                          </p:spTgt>
                                        </p:tgtEl>
                                        <p:attrNameLst>
                                          <p:attrName>style.visibility</p:attrName>
                                        </p:attrNameLst>
                                      </p:cBhvr>
                                      <p:to>
                                        <p:strVal val="visible"/>
                                      </p:to>
                                    </p:set>
                                    <p:anim calcmode="lin" valueType="num">
                                      <p:cBhvr additive="base">
                                        <p:cTn id="13" dur="500" fill="hold"/>
                                        <p:tgtEl>
                                          <p:spTgt spid="1003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358">
                                            <p:txEl>
                                              <p:pRg st="4" end="4"/>
                                            </p:txEl>
                                          </p:spTgt>
                                        </p:tgtEl>
                                        <p:attrNameLst>
                                          <p:attrName>style.visibility</p:attrName>
                                        </p:attrNameLst>
                                      </p:cBhvr>
                                      <p:to>
                                        <p:strVal val="visible"/>
                                      </p:to>
                                    </p:set>
                                    <p:anim calcmode="lin" valueType="num">
                                      <p:cBhvr additive="base">
                                        <p:cTn id="19" dur="500" fill="hold"/>
                                        <p:tgtEl>
                                          <p:spTgt spid="10035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358">
                                            <p:txEl>
                                              <p:pRg st="6" end="6"/>
                                            </p:txEl>
                                          </p:spTgt>
                                        </p:tgtEl>
                                        <p:attrNameLst>
                                          <p:attrName>style.visibility</p:attrName>
                                        </p:attrNameLst>
                                      </p:cBhvr>
                                      <p:to>
                                        <p:strVal val="visible"/>
                                      </p:to>
                                    </p:set>
                                    <p:anim calcmode="lin" valueType="num">
                                      <p:cBhvr additive="base">
                                        <p:cTn id="25" dur="500" fill="hold"/>
                                        <p:tgtEl>
                                          <p:spTgt spid="10035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358">
                                            <p:txEl>
                                              <p:pRg st="8" end="8"/>
                                            </p:txEl>
                                          </p:spTgt>
                                        </p:tgtEl>
                                        <p:attrNameLst>
                                          <p:attrName>style.visibility</p:attrName>
                                        </p:attrNameLst>
                                      </p:cBhvr>
                                      <p:to>
                                        <p:strVal val="visible"/>
                                      </p:to>
                                    </p:set>
                                    <p:anim calcmode="lin" valueType="num">
                                      <p:cBhvr additive="base">
                                        <p:cTn id="31" dur="500" fill="hold"/>
                                        <p:tgtEl>
                                          <p:spTgt spid="10035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0358">
                                            <p:txEl>
                                              <p:pRg st="9" end="9"/>
                                            </p:txEl>
                                          </p:spTgt>
                                        </p:tgtEl>
                                        <p:attrNameLst>
                                          <p:attrName>style.visibility</p:attrName>
                                        </p:attrNameLst>
                                      </p:cBhvr>
                                      <p:to>
                                        <p:strVal val="visible"/>
                                      </p:to>
                                    </p:set>
                                    <p:anim calcmode="lin" valueType="num">
                                      <p:cBhvr additive="base">
                                        <p:cTn id="37" dur="500" fill="hold"/>
                                        <p:tgtEl>
                                          <p:spTgt spid="10035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5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tIns="45720" rIns="91440" bIns="45720" numCol="1" anchorCtr="0" compatLnSpc="1">
            <a:prstTxWarp prst="textNoShape">
              <a:avLst/>
            </a:prstTxWarp>
          </a:bodyPr>
          <a:lstStyle/>
          <a:p>
            <a:pPr algn="ctr" eaLnBrk="1" fontAlgn="auto" hangingPunct="1">
              <a:spcAft>
                <a:spcPts val="0"/>
              </a:spcAft>
              <a:defRPr/>
            </a:pPr>
            <a:r>
              <a:rPr lang="en-US" sz="3900" b="1" dirty="0" smtClean="0">
                <a:solidFill>
                  <a:srgbClr val="C00000"/>
                </a:solidFill>
                <a:ea typeface="ＭＳ Ｐゴシック" pitchFamily="34" charset="-128"/>
              </a:rPr>
              <a:t>Anger and Reactive Aggression</a:t>
            </a:r>
          </a:p>
        </p:txBody>
      </p:sp>
      <p:sp>
        <p:nvSpPr>
          <p:cNvPr id="27651" name="Content Placeholder 2"/>
          <p:cNvSpPr>
            <a:spLocks noGrp="1"/>
          </p:cNvSpPr>
          <p:nvPr>
            <p:ph idx="1"/>
          </p:nvPr>
        </p:nvSpPr>
        <p:spPr/>
        <p:txBody>
          <a:bodyPr>
            <a:normAutofit/>
          </a:bodyPr>
          <a:lstStyle/>
          <a:p>
            <a:pPr eaLnBrk="1" hangingPunct="1"/>
            <a:r>
              <a:rPr lang="en-US" dirty="0" smtClean="0">
                <a:ea typeface="ＭＳ Ｐゴシック" pitchFamily="34" charset="-128"/>
              </a:rPr>
              <a:t>Cognitive, affective, and behavioral aspects</a:t>
            </a:r>
          </a:p>
          <a:p>
            <a:pPr lvl="1" eaLnBrk="1" hangingPunct="1"/>
            <a:r>
              <a:rPr lang="en-US" b="1" dirty="0" smtClean="0">
                <a:solidFill>
                  <a:srgbClr val="C00000"/>
                </a:solidFill>
                <a:ea typeface="ＭＳ Ｐゴシック" pitchFamily="34" charset="-128"/>
              </a:rPr>
              <a:t>Anger cognitions</a:t>
            </a:r>
            <a:r>
              <a:rPr lang="en-US" dirty="0" smtClean="0">
                <a:ea typeface="ＭＳ Ｐゴシック" pitchFamily="34" charset="-128"/>
              </a:rPr>
              <a:t>; demandingness; fairness</a:t>
            </a:r>
          </a:p>
          <a:p>
            <a:pPr lvl="2"/>
            <a:r>
              <a:rPr lang="en-US" i="1" dirty="0">
                <a:ea typeface="ＭＳ Ｐゴシック" pitchFamily="34" charset="-128"/>
              </a:rPr>
              <a:t>You don’t get from anger to aggression without the </a:t>
            </a:r>
            <a:r>
              <a:rPr lang="en-US" i="1" dirty="0" smtClean="0">
                <a:ea typeface="ＭＳ Ｐゴシック" pitchFamily="34" charset="-128"/>
              </a:rPr>
              <a:t>cognitive attribution </a:t>
            </a:r>
            <a:r>
              <a:rPr lang="en-US" i="1" dirty="0">
                <a:ea typeface="ＭＳ Ｐゴシック" pitchFamily="34" charset="-128"/>
              </a:rPr>
              <a:t>of intentionality</a:t>
            </a:r>
          </a:p>
          <a:p>
            <a:pPr lvl="1" eaLnBrk="1" hangingPunct="1"/>
            <a:r>
              <a:rPr lang="en-US" b="1" dirty="0" smtClean="0">
                <a:solidFill>
                  <a:srgbClr val="C00000"/>
                </a:solidFill>
                <a:ea typeface="ＭＳ Ｐゴシック" pitchFamily="34" charset="-128"/>
              </a:rPr>
              <a:t>Physiological</a:t>
            </a:r>
            <a:r>
              <a:rPr lang="en-US" dirty="0" smtClean="0">
                <a:solidFill>
                  <a:srgbClr val="C00000"/>
                </a:solidFill>
                <a:ea typeface="ＭＳ Ｐゴシック" pitchFamily="34" charset="-128"/>
              </a:rPr>
              <a:t> </a:t>
            </a:r>
            <a:r>
              <a:rPr lang="en-US" dirty="0" smtClean="0">
                <a:ea typeface="ＭＳ Ｐゴシック" pitchFamily="34" charset="-128"/>
              </a:rPr>
              <a:t>sensation of anger</a:t>
            </a:r>
          </a:p>
          <a:p>
            <a:pPr lvl="2"/>
            <a:r>
              <a:rPr lang="en-US" dirty="0" smtClean="0">
                <a:ea typeface="ＭＳ Ｐゴシック" pitchFamily="34" charset="-128"/>
              </a:rPr>
              <a:t>Tendency to over-label arousal as anger</a:t>
            </a:r>
          </a:p>
          <a:p>
            <a:pPr lvl="1" eaLnBrk="1" hangingPunct="1"/>
            <a:r>
              <a:rPr lang="en-US" b="1" dirty="0" smtClean="0">
                <a:solidFill>
                  <a:srgbClr val="C00000"/>
                </a:solidFill>
                <a:ea typeface="ＭＳ Ｐゴシック" pitchFamily="34" charset="-128"/>
              </a:rPr>
              <a:t>Behavioral</a:t>
            </a:r>
            <a:r>
              <a:rPr lang="en-US" dirty="0" smtClean="0">
                <a:ea typeface="ＭＳ Ｐゴシック" pitchFamily="34" charset="-128"/>
              </a:rPr>
              <a:t> - verbal, physical, otherwise </a:t>
            </a:r>
          </a:p>
          <a:p>
            <a:pPr marL="457200" indent="-457200"/>
            <a:r>
              <a:rPr lang="en-US" dirty="0" smtClean="0">
                <a:ea typeface="ＭＳ Ｐゴシック" pitchFamily="34" charset="-128"/>
              </a:rPr>
              <a:t>Interventions </a:t>
            </a:r>
            <a:r>
              <a:rPr lang="en-US" dirty="0">
                <a:ea typeface="ＭＳ Ｐゴシック" pitchFamily="34" charset="-128"/>
              </a:rPr>
              <a:t>should focus </a:t>
            </a:r>
            <a:r>
              <a:rPr lang="en-US" u="sng" dirty="0">
                <a:ea typeface="ＭＳ Ｐゴシック" pitchFamily="34" charset="-128"/>
              </a:rPr>
              <a:t>on all three</a:t>
            </a:r>
          </a:p>
          <a:p>
            <a:pPr marL="0" indent="0" eaLnBrk="1" hangingPunct="1">
              <a:buNone/>
            </a:pP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
        <p:nvSpPr>
          <p:cNvPr id="276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09DDB129-D1FD-4C7B-9F3F-0A2996E844B5}" type="slidenum">
              <a:rPr lang="en-US" sz="1800" smtClean="0">
                <a:latin typeface="Gill Sans MT"/>
                <a:ea typeface="ＭＳ Ｐゴシック" pitchFamily="34" charset="-128"/>
              </a:rPr>
              <a:pPr fontAlgn="base">
                <a:spcBef>
                  <a:spcPct val="0"/>
                </a:spcBef>
                <a:spcAft>
                  <a:spcPct val="0"/>
                </a:spcAft>
                <a:defRPr/>
              </a:pPr>
              <a:t>12</a:t>
            </a:fld>
            <a:endParaRPr lang="en-US" sz="1800" smtClean="0">
              <a:latin typeface="Gill Sans MT"/>
              <a:ea typeface="ＭＳ Ｐゴシック" pitchFamily="34" charset="-128"/>
            </a:endParaRPr>
          </a:p>
        </p:txBody>
      </p:sp>
    </p:spTree>
    <p:extLst>
      <p:ext uri="{BB962C8B-B14F-4D97-AF65-F5344CB8AC3E}">
        <p14:creationId xmlns:p14="http://schemas.microsoft.com/office/powerpoint/2010/main" val="224498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52728"/>
          </a:xfrm>
        </p:spPr>
        <p:txBody>
          <a:bodyPr>
            <a:normAutofit/>
          </a:bodyPr>
          <a:lstStyle/>
          <a:p>
            <a:r>
              <a:rPr lang="en-US" sz="3600" dirty="0" smtClean="0"/>
              <a:t>Rates of arrests for assault among girls have climbed steadily since the 1990’s</a:t>
            </a:r>
            <a:endParaRPr lang="en-US" sz="3600" dirty="0"/>
          </a:p>
        </p:txBody>
      </p:sp>
      <p:sp>
        <p:nvSpPr>
          <p:cNvPr id="3" name="Content Placeholder 2"/>
          <p:cNvSpPr>
            <a:spLocks noGrp="1"/>
          </p:cNvSpPr>
          <p:nvPr>
            <p:ph idx="1"/>
          </p:nvPr>
        </p:nvSpPr>
        <p:spPr/>
        <p:txBody>
          <a:bodyPr/>
          <a:lstStyle/>
          <a:p>
            <a:endParaRPr lang="en-US" dirty="0"/>
          </a:p>
        </p:txBody>
      </p:sp>
      <p:pic>
        <p:nvPicPr>
          <p:cNvPr id="40962" name="Picture 2" descr="http://2.bp.blogspot.com/_Jo7lJoQhtjw/SVVmusSQ2BI/AAAAAAAADm8/43y6Jw7ZlSA/s400/girl+fight.jpg"/>
          <p:cNvPicPr>
            <a:picLocks noChangeAspect="1" noChangeArrowheads="1"/>
          </p:cNvPicPr>
          <p:nvPr/>
        </p:nvPicPr>
        <p:blipFill>
          <a:blip r:embed="rId2" cstate="print"/>
          <a:srcRect/>
          <a:stretch>
            <a:fillRect/>
          </a:stretch>
        </p:blipFill>
        <p:spPr bwMode="auto">
          <a:xfrm>
            <a:off x="723900" y="1905000"/>
            <a:ext cx="2781300" cy="2085976"/>
          </a:xfrm>
          <a:prstGeom prst="rect">
            <a:avLst/>
          </a:prstGeom>
          <a:noFill/>
        </p:spPr>
      </p:pic>
      <p:pic>
        <p:nvPicPr>
          <p:cNvPr id="40964" name="Picture 4" descr="http://2.bp.blogspot.com/_Jo7lJoQhtjw/SVVsnrbY-II/AAAAAAAADnE/SQWtV5gnihU/s400/girls+fighting+fightzilla.com+WQ.jpg"/>
          <p:cNvPicPr>
            <a:picLocks noChangeAspect="1" noChangeArrowheads="1"/>
          </p:cNvPicPr>
          <p:nvPr/>
        </p:nvPicPr>
        <p:blipFill>
          <a:blip r:embed="rId3" cstate="print"/>
          <a:srcRect/>
          <a:stretch>
            <a:fillRect/>
          </a:stretch>
        </p:blipFill>
        <p:spPr bwMode="auto">
          <a:xfrm>
            <a:off x="5410200" y="3733800"/>
            <a:ext cx="2898475" cy="2560320"/>
          </a:xfrm>
          <a:prstGeom prst="rect">
            <a:avLst/>
          </a:prstGeom>
          <a:noFill/>
        </p:spPr>
      </p:pic>
      <p:pic>
        <p:nvPicPr>
          <p:cNvPr id="40966" name="Picture 6" descr="http://t0.gstatic.com/images?q=tbn:ANd9GcS2nIwyZcyeSnCYNNXg2T3HLLdxv-xq1R_1MXyErF6rBxOf_11Y"/>
          <p:cNvPicPr>
            <a:picLocks noChangeAspect="1" noChangeArrowheads="1"/>
          </p:cNvPicPr>
          <p:nvPr/>
        </p:nvPicPr>
        <p:blipFill>
          <a:blip r:embed="rId4" cstate="print"/>
          <a:srcRect/>
          <a:stretch>
            <a:fillRect/>
          </a:stretch>
        </p:blipFill>
        <p:spPr bwMode="auto">
          <a:xfrm>
            <a:off x="609600" y="4724400"/>
            <a:ext cx="3009900" cy="1428750"/>
          </a:xfrm>
          <a:prstGeom prst="rect">
            <a:avLst/>
          </a:prstGeom>
          <a:noFill/>
        </p:spPr>
      </p:pic>
      <p:sp>
        <p:nvSpPr>
          <p:cNvPr id="8" name="TextBox 7"/>
          <p:cNvSpPr txBox="1"/>
          <p:nvPr/>
        </p:nvSpPr>
        <p:spPr>
          <a:xfrm>
            <a:off x="3886200" y="1905000"/>
            <a:ext cx="4495800" cy="1569660"/>
          </a:xfrm>
          <a:prstGeom prst="rect">
            <a:avLst/>
          </a:prstGeom>
          <a:noFill/>
        </p:spPr>
        <p:txBody>
          <a:bodyPr wrap="square" rtlCol="0">
            <a:spAutoFit/>
          </a:bodyPr>
          <a:lstStyle/>
          <a:p>
            <a:r>
              <a:rPr lang="en-US" sz="2400" b="1" dirty="0" smtClean="0"/>
              <a:t>180,000 murders, rapes, armed robberies, and assaults on TV over typical childhood viewing period  (</a:t>
            </a:r>
            <a:r>
              <a:rPr lang="en-US" sz="2400" b="1" dirty="0" err="1" smtClean="0"/>
              <a:t>Garbarino</a:t>
            </a:r>
            <a:r>
              <a:rPr lang="en-US" sz="2400" b="1" dirty="0" smtClean="0"/>
              <a:t>, 2006)</a:t>
            </a:r>
            <a:r>
              <a:rPr lang="en-US" sz="2400" dirty="0" smtClean="0"/>
              <a:t>  </a:t>
            </a:r>
            <a:r>
              <a:rPr lang="en-US" dirty="0" smtClean="0"/>
              <a:t> </a:t>
            </a:r>
            <a:endParaRPr lang="en-US" dirty="0"/>
          </a:p>
        </p:txBody>
      </p:sp>
      <p:pic>
        <p:nvPicPr>
          <p:cNvPr id="40968" name="Picture 8" descr="http://t0.gstatic.com/images?q=tbn:ANd9GcRtTFefrVABuuBs9qXjOdomXwiTCR2tOolqcv7VK1IQkhUqt-e4Eg"/>
          <p:cNvPicPr>
            <a:picLocks noChangeAspect="1" noChangeArrowheads="1"/>
          </p:cNvPicPr>
          <p:nvPr/>
        </p:nvPicPr>
        <p:blipFill>
          <a:blip r:embed="rId5" cstate="print"/>
          <a:srcRect/>
          <a:stretch>
            <a:fillRect/>
          </a:stretch>
        </p:blipFill>
        <p:spPr bwMode="auto">
          <a:xfrm>
            <a:off x="3733800" y="3657600"/>
            <a:ext cx="1498835" cy="1645920"/>
          </a:xfrm>
          <a:prstGeom prst="rect">
            <a:avLst/>
          </a:prstGeom>
          <a:noFill/>
        </p:spPr>
      </p:pic>
    </p:spTree>
    <p:extLst>
      <p:ext uri="{BB962C8B-B14F-4D97-AF65-F5344CB8AC3E}">
        <p14:creationId xmlns:p14="http://schemas.microsoft.com/office/powerpoint/2010/main" val="174388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Physical Aggression in Girls</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2800" dirty="0" smtClean="0">
                <a:ea typeface="ＭＳ Ｐゴシック" pitchFamily="34" charset="-128"/>
              </a:rPr>
              <a:t>Physically aggressive girls are at comparatively higher risk as a group</a:t>
            </a:r>
          </a:p>
          <a:p>
            <a:pPr lvl="1"/>
            <a:r>
              <a:rPr lang="en-US" dirty="0" smtClean="0">
                <a:ea typeface="ＭＳ Ｐゴシック" pitchFamily="34" charset="-128"/>
              </a:rPr>
              <a:t>Favor older, aggressive boys</a:t>
            </a:r>
          </a:p>
          <a:p>
            <a:pPr lvl="1"/>
            <a:r>
              <a:rPr lang="en-US" dirty="0" smtClean="0">
                <a:ea typeface="ＭＳ Ｐゴシック" pitchFamily="34" charset="-128"/>
              </a:rPr>
              <a:t>Begin sexual relationships early</a:t>
            </a:r>
          </a:p>
          <a:p>
            <a:pPr lvl="1"/>
            <a:r>
              <a:rPr lang="en-US" dirty="0" smtClean="0">
                <a:ea typeface="ＭＳ Ｐゴシック" pitchFamily="34" charset="-128"/>
              </a:rPr>
              <a:t>High risk for physical abuse</a:t>
            </a:r>
          </a:p>
          <a:p>
            <a:r>
              <a:rPr lang="en-US" sz="2800" dirty="0" smtClean="0">
                <a:ea typeface="ＭＳ Ｐゴシック" pitchFamily="34" charset="-128"/>
              </a:rPr>
              <a:t>Most of their fighting is about boys or about perceived disrespect </a:t>
            </a:r>
          </a:p>
          <a:p>
            <a:r>
              <a:rPr lang="en-US" sz="2800" dirty="0" smtClean="0">
                <a:ea typeface="ＭＳ Ｐゴシック" pitchFamily="34" charset="-128"/>
              </a:rPr>
              <a:t>Girls who have been physically and/or sexually abused in the home are at increased risk to be physically aggressive in school </a:t>
            </a:r>
          </a:p>
          <a:p>
            <a:endParaRPr lang="en-US" dirty="0"/>
          </a:p>
        </p:txBody>
      </p:sp>
    </p:spTree>
    <p:extLst>
      <p:ext uri="{BB962C8B-B14F-4D97-AF65-F5344CB8AC3E}">
        <p14:creationId xmlns:p14="http://schemas.microsoft.com/office/powerpoint/2010/main" val="515010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Reactive Aggression in Girls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ea typeface="ＭＳ Ｐゴシック" pitchFamily="34" charset="-128"/>
              </a:rPr>
              <a:t>Girls can exhibit social information processing deficits similar to those of boys</a:t>
            </a:r>
          </a:p>
          <a:p>
            <a:r>
              <a:rPr lang="en-US" dirty="0" smtClean="0">
                <a:ea typeface="ＭＳ Ｐゴシック" pitchFamily="34" charset="-128"/>
              </a:rPr>
              <a:t>Nature of other girl anger forms may be qualitatively different from many boys</a:t>
            </a:r>
          </a:p>
          <a:p>
            <a:pPr lvl="1"/>
            <a:r>
              <a:rPr lang="en-US" dirty="0" smtClean="0">
                <a:ea typeface="ＭＳ Ｐゴシック" pitchFamily="34" charset="-128"/>
              </a:rPr>
              <a:t>Relational aggression</a:t>
            </a:r>
          </a:p>
          <a:p>
            <a:pPr lvl="1"/>
            <a:r>
              <a:rPr lang="en-US" dirty="0" smtClean="0">
                <a:ea typeface="ＭＳ Ｐゴシック" pitchFamily="34" charset="-128"/>
              </a:rPr>
              <a:t>Greater tendency to hold prolonged grudges</a:t>
            </a:r>
          </a:p>
          <a:p>
            <a:endParaRPr lang="en-US" dirty="0"/>
          </a:p>
        </p:txBody>
      </p:sp>
      <p:pic>
        <p:nvPicPr>
          <p:cNvPr id="1026" name="Picture 2" descr="http://www.inkity.com/catalog/img/2/6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876800"/>
            <a:ext cx="175494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56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C00000"/>
                </a:solidFill>
              </a:rPr>
              <a:t>Screening and Assessment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C00000"/>
                </a:solidFill>
              </a:rPr>
              <a:t>History</a:t>
            </a:r>
          </a:p>
          <a:p>
            <a:pPr lvl="1"/>
            <a:r>
              <a:rPr lang="en-US" dirty="0" smtClean="0"/>
              <a:t>Origins and current manifestation of problem</a:t>
            </a:r>
          </a:p>
          <a:p>
            <a:pPr lvl="1"/>
            <a:r>
              <a:rPr lang="en-US" dirty="0" smtClean="0"/>
              <a:t>Previous attempts at intervention </a:t>
            </a:r>
          </a:p>
          <a:p>
            <a:pPr lvl="1"/>
            <a:r>
              <a:rPr lang="en-US" dirty="0" smtClean="0"/>
              <a:t>How problem is currently managed, including  known reinforcers and aversives</a:t>
            </a:r>
          </a:p>
          <a:p>
            <a:pPr lvl="1"/>
            <a:r>
              <a:rPr lang="en-US" dirty="0" smtClean="0"/>
              <a:t>BASC-2 SDH is a good start</a:t>
            </a:r>
          </a:p>
          <a:p>
            <a:pPr lvl="1"/>
            <a:endParaRPr lang="en-US" dirty="0" smtClean="0"/>
          </a:p>
          <a:p>
            <a:r>
              <a:rPr lang="en-US" b="1" dirty="0" smtClean="0">
                <a:solidFill>
                  <a:srgbClr val="C00000"/>
                </a:solidFill>
              </a:rPr>
              <a:t>Psychological evaluation?</a:t>
            </a:r>
          </a:p>
          <a:p>
            <a:pPr lvl="1"/>
            <a:r>
              <a:rPr lang="en-US" dirty="0" smtClean="0"/>
              <a:t>At least low average intellectual functioning</a:t>
            </a:r>
          </a:p>
          <a:p>
            <a:pPr lvl="1"/>
            <a:r>
              <a:rPr lang="en-US" dirty="0" smtClean="0"/>
              <a:t>Understand any co-occurring conditions (e.g., ADHD, ODD, SLD, depression, trauma reaction)</a:t>
            </a:r>
          </a:p>
          <a:p>
            <a:endParaRPr lang="en-US" dirty="0" smtClean="0"/>
          </a:p>
          <a:p>
            <a:pPr>
              <a:buNone/>
            </a:pPr>
            <a:endParaRPr lang="en-US" dirty="0"/>
          </a:p>
        </p:txBody>
      </p:sp>
    </p:spTree>
    <p:extLst>
      <p:ext uri="{BB962C8B-B14F-4D97-AF65-F5344CB8AC3E}">
        <p14:creationId xmlns:p14="http://schemas.microsoft.com/office/powerpoint/2010/main" val="408410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Anger Assessment Tools</a:t>
            </a:r>
            <a:br>
              <a:rPr lang="en-US" dirty="0" smtClean="0"/>
            </a:b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i="1" dirty="0"/>
              <a:t>Children’s Inventory of Anger </a:t>
            </a:r>
            <a:r>
              <a:rPr lang="en-US" dirty="0"/>
              <a:t>(</a:t>
            </a:r>
            <a:r>
              <a:rPr lang="en-US" dirty="0" err="1"/>
              <a:t>ChIA</a:t>
            </a:r>
            <a:r>
              <a:rPr lang="en-US" dirty="0"/>
              <a:t>)</a:t>
            </a:r>
          </a:p>
          <a:p>
            <a:pPr lvl="1"/>
            <a:r>
              <a:rPr lang="en-US" dirty="0"/>
              <a:t>Self-report for children 6-16</a:t>
            </a:r>
          </a:p>
          <a:p>
            <a:pPr lvl="1"/>
            <a:r>
              <a:rPr lang="en-US" dirty="0"/>
              <a:t>39 Items, Total Score and four subscales</a:t>
            </a:r>
          </a:p>
          <a:p>
            <a:r>
              <a:rPr lang="en-US" sz="2400" b="1" dirty="0" smtClean="0"/>
              <a:t>Frustration </a:t>
            </a:r>
            <a:r>
              <a:rPr lang="en-US" sz="2400" b="1" dirty="0"/>
              <a:t>(FRUST)</a:t>
            </a:r>
            <a:endParaRPr lang="en-US" sz="2400" dirty="0"/>
          </a:p>
          <a:p>
            <a:r>
              <a:rPr lang="en-US" sz="2400" b="1" dirty="0"/>
              <a:t>Physical Aggression (PHYS)</a:t>
            </a:r>
            <a:endParaRPr lang="en-US" sz="2400" dirty="0"/>
          </a:p>
          <a:p>
            <a:r>
              <a:rPr lang="en-US" sz="2400" b="1" dirty="0"/>
              <a:t>Peer Relationships (</a:t>
            </a:r>
            <a:r>
              <a:rPr lang="en-US" sz="2400" b="1" dirty="0" smtClean="0"/>
              <a:t>PEER)</a:t>
            </a:r>
          </a:p>
          <a:p>
            <a:r>
              <a:rPr lang="en-US" sz="2400" b="1" dirty="0" smtClean="0"/>
              <a:t>Authority </a:t>
            </a:r>
            <a:r>
              <a:rPr lang="en-US" sz="2400" b="1" dirty="0"/>
              <a:t>Relations (AUTH</a:t>
            </a:r>
            <a:r>
              <a:rPr lang="en-US" b="1" dirty="0" smtClean="0"/>
              <a:t>)</a:t>
            </a:r>
          </a:p>
          <a:p>
            <a:endParaRPr lang="en-US" dirty="0"/>
          </a:p>
          <a:p>
            <a:r>
              <a:rPr lang="en-US" sz="2400" dirty="0"/>
              <a:t>See Flanagan &amp; Allen (2005) in Refs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62400"/>
            <a:ext cx="28384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482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p:cNvSpPr>
          <p:nvPr/>
        </p:nvSpPr>
        <p:spPr bwMode="auto">
          <a:xfrm>
            <a:off x="5326063" y="228600"/>
            <a:ext cx="3817937" cy="5181600"/>
          </a:xfrm>
          <a:prstGeom prst="rect">
            <a:avLst/>
          </a:prstGeom>
          <a:noFill/>
          <a:ln>
            <a:noFill/>
          </a:ln>
          <a:extLst/>
        </p:spPr>
        <p:txBody>
          <a:bodyPr lIns="50800" tIns="50800" bIns="50800"/>
          <a:lstStyle/>
          <a:p>
            <a:pPr marL="39688">
              <a:defRPr/>
            </a:pPr>
            <a:r>
              <a:rPr lang="en-US" sz="3400" dirty="0">
                <a:solidFill>
                  <a:srgbClr val="FFC000"/>
                </a:solidFill>
                <a:effectLst>
                  <a:outerShdw blurRad="38100" dist="38100" dir="2700000" algn="tl">
                    <a:srgbClr val="C0C0C0"/>
                  </a:outerShdw>
                </a:effectLst>
                <a:latin typeface="Gill Sans MT" pitchFamily="34" charset="0"/>
              </a:rPr>
              <a:t>Multidimensional School Anger </a:t>
            </a:r>
            <a:r>
              <a:rPr lang="en-US" sz="3400" dirty="0" smtClean="0">
                <a:solidFill>
                  <a:srgbClr val="FFC000"/>
                </a:solidFill>
                <a:effectLst>
                  <a:outerShdw blurRad="38100" dist="38100" dir="2700000" algn="tl">
                    <a:srgbClr val="C0C0C0"/>
                  </a:outerShdw>
                </a:effectLst>
                <a:latin typeface="Gill Sans MT" pitchFamily="34" charset="0"/>
              </a:rPr>
              <a:t>Inventory</a:t>
            </a:r>
          </a:p>
          <a:p>
            <a:pPr marL="39688">
              <a:defRPr/>
            </a:pPr>
            <a:r>
              <a:rPr lang="en-US" sz="4000" dirty="0">
                <a:hlinkClick r:id="rId2"/>
              </a:rPr>
              <a:t>http://www.michaelfurlong.info/msai</a:t>
            </a:r>
            <a:r>
              <a:rPr lang="en-US" sz="4000" dirty="0" smtClean="0">
                <a:hlinkClick r:id="rId2"/>
              </a:rPr>
              <a:t>/</a:t>
            </a:r>
            <a:endParaRPr lang="en-US" sz="4000" dirty="0" smtClean="0"/>
          </a:p>
          <a:p>
            <a:pPr marL="39688">
              <a:defRPr/>
            </a:pPr>
            <a:endParaRPr lang="en-US" sz="2000" dirty="0" smtClean="0">
              <a:solidFill>
                <a:srgbClr val="11488B"/>
              </a:solidFill>
              <a:effectLst>
                <a:outerShdw blurRad="38100" dist="38100" dir="2700000" algn="tl">
                  <a:srgbClr val="C0C0C0"/>
                </a:outerShdw>
              </a:effectLst>
              <a:latin typeface="Gill Sans MT" pitchFamily="34" charset="0"/>
            </a:endParaRPr>
          </a:p>
          <a:p>
            <a:pPr marL="39688">
              <a:defRPr/>
            </a:pPr>
            <a:r>
              <a:rPr lang="en-US" sz="2000" dirty="0" smtClean="0">
                <a:solidFill>
                  <a:srgbClr val="11488B"/>
                </a:solidFill>
                <a:effectLst>
                  <a:outerShdw blurRad="38100" dist="38100" dir="2700000" algn="tl">
                    <a:srgbClr val="C0C0C0"/>
                  </a:outerShdw>
                </a:effectLst>
                <a:latin typeface="Gill Sans MT" pitchFamily="34" charset="0"/>
              </a:rPr>
              <a:t>Mike Furlong and Doug Smith</a:t>
            </a:r>
            <a:r>
              <a:rPr lang="en-US" sz="3900" dirty="0">
                <a:solidFill>
                  <a:srgbClr val="11488B"/>
                </a:solidFill>
                <a:effectLst>
                  <a:outerShdw blurRad="38100" dist="38100" dir="2700000" algn="tl">
                    <a:srgbClr val="C0C0C0"/>
                  </a:outerShdw>
                </a:effectLst>
                <a:latin typeface="Gill Sans MT" pitchFamily="34" charset="0"/>
              </a:rPr>
              <a:t/>
            </a:r>
            <a:br>
              <a:rPr lang="en-US" sz="3900" dirty="0">
                <a:solidFill>
                  <a:srgbClr val="11488B"/>
                </a:solidFill>
                <a:effectLst>
                  <a:outerShdw blurRad="38100" dist="38100" dir="2700000" algn="tl">
                    <a:srgbClr val="C0C0C0"/>
                  </a:outerShdw>
                </a:effectLst>
                <a:latin typeface="Gill Sans MT" pitchFamily="34" charset="0"/>
              </a:rPr>
            </a:br>
            <a:endParaRPr lang="en-US" sz="2600" dirty="0">
              <a:solidFill>
                <a:srgbClr val="11488B"/>
              </a:solidFill>
              <a:effectLst>
                <a:outerShdw blurRad="38100" dist="38100" dir="2700000" algn="tl">
                  <a:srgbClr val="C0C0C0"/>
                </a:outerShdw>
              </a:effectLst>
              <a:latin typeface="Gill Sans MT" pitchFamily="34" charset="0"/>
            </a:endParaRPr>
          </a:p>
        </p:txBody>
      </p:sp>
      <p:pic>
        <p:nvPicPr>
          <p:cNvPr id="91139" name="Picture 6"/>
          <p:cNvPicPr>
            <a:picLocks noChangeAspect="1"/>
          </p:cNvPicPr>
          <p:nvPr/>
        </p:nvPicPr>
        <p:blipFill>
          <a:blip r:embed="rId3">
            <a:extLst>
              <a:ext uri="{28A0092B-C50C-407E-A947-70E740481C1C}">
                <a14:useLocalDpi xmlns:a14="http://schemas.microsoft.com/office/drawing/2010/main" val="0"/>
              </a:ext>
            </a:extLst>
          </a:blip>
          <a:srcRect l="26875" t="12500" r="26250" b="10938"/>
          <a:stretch>
            <a:fillRect/>
          </a:stretch>
        </p:blipFill>
        <p:spPr bwMode="auto">
          <a:xfrm>
            <a:off x="152400" y="228600"/>
            <a:ext cx="49577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430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Progress Monitoring Baseline</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sz="3400" dirty="0" smtClean="0"/>
              <a:t>Need to establish a behavioral baseline</a:t>
            </a:r>
          </a:p>
          <a:p>
            <a:pPr marL="342900" lvl="1" indent="-342900">
              <a:buFont typeface="Arial" pitchFamily="34" charset="0"/>
              <a:buChar char="•"/>
            </a:pPr>
            <a:r>
              <a:rPr lang="en-US" sz="3400" dirty="0" smtClean="0"/>
              <a:t>How will we know it’s “working?”</a:t>
            </a:r>
          </a:p>
          <a:p>
            <a:pPr marL="342900" lvl="1" indent="-342900">
              <a:buFont typeface="Arial" pitchFamily="34" charset="0"/>
              <a:buChar char="•"/>
            </a:pPr>
            <a:r>
              <a:rPr lang="en-US" sz="3400" dirty="0" smtClean="0"/>
              <a:t>What is he/she doing that is </a:t>
            </a:r>
            <a:r>
              <a:rPr lang="en-US" sz="3400" u="sng" dirty="0" smtClean="0"/>
              <a:t>observable, measureable, and subject to change</a:t>
            </a:r>
            <a:r>
              <a:rPr lang="en-US" sz="3400" dirty="0" smtClean="0"/>
              <a:t>?</a:t>
            </a:r>
          </a:p>
          <a:p>
            <a:pPr marL="742950" lvl="2" indent="-342900"/>
            <a:r>
              <a:rPr lang="en-US" dirty="0" smtClean="0"/>
              <a:t>Authentic data from home or school</a:t>
            </a:r>
          </a:p>
          <a:p>
            <a:pPr marL="742950" lvl="2" indent="-342900"/>
            <a:r>
              <a:rPr lang="en-US" i="1" dirty="0" smtClean="0"/>
              <a:t>Increase </a:t>
            </a:r>
            <a:r>
              <a:rPr lang="en-US" dirty="0" smtClean="0"/>
              <a:t>something or </a:t>
            </a:r>
            <a:r>
              <a:rPr lang="en-US" i="1" dirty="0" smtClean="0"/>
              <a:t>decrease</a:t>
            </a:r>
            <a:r>
              <a:rPr lang="en-US" dirty="0" smtClean="0"/>
              <a:t> something</a:t>
            </a:r>
          </a:p>
          <a:p>
            <a:pPr marL="742950" lvl="2" indent="-342900"/>
            <a:r>
              <a:rPr lang="en-US" dirty="0" smtClean="0"/>
              <a:t>Disciplinary reports, home/school/unit point system</a:t>
            </a:r>
          </a:p>
          <a:p>
            <a:pPr marL="742950" lvl="2" indent="-342900"/>
            <a:r>
              <a:rPr lang="en-US" i="1" dirty="0" smtClean="0"/>
              <a:t>Classroom Progress Monitoring Report</a:t>
            </a:r>
          </a:p>
          <a:p>
            <a:pPr marL="742950" lvl="2" indent="-342900"/>
            <a:r>
              <a:rPr lang="en-US" dirty="0" smtClean="0"/>
              <a:t>Use of Direct Behavioral Assessment </a:t>
            </a:r>
          </a:p>
          <a:p>
            <a:pPr lvl="1">
              <a:buNone/>
            </a:pPr>
            <a:endParaRPr lang="en-US" dirty="0" smtClean="0"/>
          </a:p>
          <a:p>
            <a:pPr>
              <a:buNone/>
            </a:pPr>
            <a:endParaRPr lang="en-US" dirty="0" smtClean="0"/>
          </a:p>
          <a:p>
            <a:pPr>
              <a:buNone/>
            </a:pPr>
            <a:endParaRPr lang="en-US"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8145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ea typeface="ＭＳ Ｐゴシック" pitchFamily="34" charset="-128"/>
              </a:rPr>
              <a:t>Proactive/Premeditated Aggression</a:t>
            </a:r>
            <a:endParaRPr lang="en-US" dirty="0"/>
          </a:p>
        </p:txBody>
      </p:sp>
      <p:sp>
        <p:nvSpPr>
          <p:cNvPr id="3" name="Content Placeholder 2"/>
          <p:cNvSpPr>
            <a:spLocks noGrp="1"/>
          </p:cNvSpPr>
          <p:nvPr>
            <p:ph idx="1"/>
          </p:nvPr>
        </p:nvSpPr>
        <p:spPr/>
        <p:txBody>
          <a:bodyPr/>
          <a:lstStyle/>
          <a:p>
            <a:pPr lvl="1">
              <a:lnSpc>
                <a:spcPct val="90000"/>
              </a:lnSpc>
            </a:pPr>
            <a:r>
              <a:rPr lang="en-US" dirty="0">
                <a:ea typeface="ＭＳ Ｐゴシック" pitchFamily="34" charset="-128"/>
              </a:rPr>
              <a:t>goal-oriented aggressive behaviors; want something</a:t>
            </a:r>
          </a:p>
          <a:p>
            <a:pPr lvl="1">
              <a:lnSpc>
                <a:spcPct val="90000"/>
              </a:lnSpc>
            </a:pPr>
            <a:r>
              <a:rPr lang="en-US" dirty="0">
                <a:ea typeface="ＭＳ Ｐゴシック" pitchFamily="34" charset="-128"/>
              </a:rPr>
              <a:t>cool-headed, bully-type; gang leadership</a:t>
            </a:r>
          </a:p>
          <a:p>
            <a:pPr lvl="1">
              <a:lnSpc>
                <a:spcPct val="90000"/>
              </a:lnSpc>
            </a:pPr>
            <a:r>
              <a:rPr lang="en-US" dirty="0">
                <a:ea typeface="ＭＳ Ｐゴシック" pitchFamily="34" charset="-128"/>
              </a:rPr>
              <a:t>overvalued use of aggression</a:t>
            </a:r>
          </a:p>
          <a:p>
            <a:pPr lvl="1">
              <a:lnSpc>
                <a:spcPct val="90000"/>
              </a:lnSpc>
            </a:pPr>
            <a:r>
              <a:rPr lang="en-US" dirty="0">
                <a:ea typeface="ＭＳ Ｐゴシック" pitchFamily="34" charset="-128"/>
              </a:rPr>
              <a:t>managed best with effective security measures </a:t>
            </a:r>
          </a:p>
          <a:p>
            <a:endParaRPr lang="en-US" dirty="0"/>
          </a:p>
        </p:txBody>
      </p:sp>
      <p:pic>
        <p:nvPicPr>
          <p:cNvPr id="4" name="Picture 6" descr="http://www.xtimeline.com/__UserPic_Large/7862/ELT200804032027385133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82945"/>
            <a:ext cx="1828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img.dailymail.co.uk/i/pix/2008/05_04/girlgangALAMY_468x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308481"/>
            <a:ext cx="2748235" cy="192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orgs.usd.edu/awol/images/social_issues/anti-gang-project-891261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962400"/>
            <a:ext cx="2909456"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7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 Larson\Pictures\Anger Coping CPMR.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09" r="12338"/>
          <a:stretch/>
        </p:blipFill>
        <p:spPr bwMode="auto">
          <a:xfrm>
            <a:off x="2743200" y="-36195"/>
            <a:ext cx="5172075" cy="8138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533400"/>
            <a:ext cx="2743200" cy="2308324"/>
          </a:xfrm>
          <a:prstGeom prst="rect">
            <a:avLst/>
          </a:prstGeom>
          <a:noFill/>
        </p:spPr>
        <p:txBody>
          <a:bodyPr wrap="square" rtlCol="0">
            <a:spAutoFit/>
          </a:bodyPr>
          <a:lstStyle/>
          <a:p>
            <a:r>
              <a:rPr lang="en-US" sz="3600" b="1" dirty="0" smtClean="0">
                <a:solidFill>
                  <a:srgbClr val="FFC000"/>
                </a:solidFill>
              </a:rPr>
              <a:t>Classroom Progress </a:t>
            </a:r>
          </a:p>
          <a:p>
            <a:r>
              <a:rPr lang="en-US" sz="3600" b="1" dirty="0" smtClean="0">
                <a:solidFill>
                  <a:srgbClr val="FFC000"/>
                </a:solidFill>
              </a:rPr>
              <a:t>Monitoring Report</a:t>
            </a:r>
            <a:endParaRPr lang="en-US" sz="3600" b="1" dirty="0">
              <a:solidFill>
                <a:srgbClr val="FFC000"/>
              </a:solidFill>
            </a:endParaRPr>
          </a:p>
        </p:txBody>
      </p:sp>
    </p:spTree>
    <p:extLst>
      <p:ext uri="{BB962C8B-B14F-4D97-AF65-F5344CB8AC3E}">
        <p14:creationId xmlns:p14="http://schemas.microsoft.com/office/powerpoint/2010/main" val="2535698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solidFill>
                  <a:srgbClr val="FFC000"/>
                </a:solidFill>
              </a:rPr>
              <a:t>Direct Behavior Rating</a:t>
            </a:r>
            <a:endParaRPr lang="en-US" b="1" dirty="0">
              <a:solidFill>
                <a:srgbClr val="FFC000"/>
              </a:solidFill>
            </a:endParaRPr>
          </a:p>
        </p:txBody>
      </p:sp>
      <p:sp>
        <p:nvSpPr>
          <p:cNvPr id="3" name="Content Placeholder 2"/>
          <p:cNvSpPr>
            <a:spLocks noGrp="1"/>
          </p:cNvSpPr>
          <p:nvPr>
            <p:ph idx="1"/>
          </p:nvPr>
        </p:nvSpPr>
        <p:spPr/>
        <p:txBody>
          <a:bodyPr rtlCol="0">
            <a:normAutofit/>
          </a:bodyPr>
          <a:lstStyle/>
          <a:p>
            <a:pPr>
              <a:defRPr/>
            </a:pPr>
            <a:r>
              <a:rPr lang="en-US" dirty="0" smtClean="0">
                <a:hlinkClick r:id="rId3"/>
              </a:rPr>
              <a:t>http</a:t>
            </a:r>
            <a:r>
              <a:rPr lang="en-US" dirty="0">
                <a:hlinkClick r:id="rId3"/>
              </a:rPr>
              <a:t>://www.directbehaviorratings.com/cms</a:t>
            </a:r>
            <a:r>
              <a:rPr lang="en-US" dirty="0" smtClean="0">
                <a:hlinkClick r:id="rId3"/>
              </a:rPr>
              <a:t>/</a:t>
            </a:r>
            <a:endParaRPr lang="en-US" dirty="0" smtClean="0"/>
          </a:p>
          <a:p>
            <a:pPr marL="118872" indent="0">
              <a:buNone/>
              <a:defRPr/>
            </a:pPr>
            <a:endParaRPr lang="en-US" dirty="0" smtClean="0"/>
          </a:p>
          <a:p>
            <a:pPr marL="438912" indent="-320040" eaLnBrk="1" fontAlgn="auto" hangingPunct="1">
              <a:spcBef>
                <a:spcPts val="0"/>
              </a:spcBef>
              <a:spcAft>
                <a:spcPts val="0"/>
              </a:spcAft>
              <a:buFont typeface="Wingdings 2"/>
              <a:buChar char=""/>
              <a:defRPr/>
            </a:pPr>
            <a:endParaRPr lang="en-US" dirty="0"/>
          </a:p>
          <a:p>
            <a:pPr marL="731520" lvl="1" indent="-274320" eaLnBrk="1" fontAlgn="auto" hangingPunct="1">
              <a:spcAft>
                <a:spcPts val="0"/>
              </a:spcAft>
              <a:buFont typeface="Wingdings"/>
              <a:buChar char=""/>
              <a:defRPr/>
            </a:pPr>
            <a:endParaRPr lang="en-US" dirty="0" smtClean="0"/>
          </a:p>
          <a:p>
            <a:pPr marL="438912" indent="-320040" eaLnBrk="1" fontAlgn="auto" hangingPunct="1">
              <a:spcBef>
                <a:spcPts val="0"/>
              </a:spcBef>
              <a:spcAft>
                <a:spcPts val="0"/>
              </a:spcAft>
              <a:buFont typeface="Wingdings 2"/>
              <a:buChar char=""/>
              <a:defRPr/>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150" y="2971800"/>
            <a:ext cx="37528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249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4960348"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033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C00000"/>
                </a:solidFill>
              </a:rPr>
              <a:t>Monitoring Progress and Evaluating Outcomes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Goal Attainment Scaling</a:t>
            </a:r>
          </a:p>
          <a:p>
            <a:r>
              <a:rPr lang="en-US" dirty="0" smtClean="0"/>
              <a:t>Percentage of Non-Overlapping Data (PND)</a:t>
            </a:r>
            <a:endParaRPr lang="en-US" dirty="0"/>
          </a:p>
        </p:txBody>
      </p:sp>
      <p:graphicFrame>
        <p:nvGraphicFramePr>
          <p:cNvPr id="4" name="Chart 3"/>
          <p:cNvGraphicFramePr/>
          <p:nvPr>
            <p:extLst>
              <p:ext uri="{D42A27DB-BD31-4B8C-83A1-F6EECF244321}">
                <p14:modId xmlns:p14="http://schemas.microsoft.com/office/powerpoint/2010/main" val="1153330531"/>
              </p:ext>
            </p:extLst>
          </p:nvPr>
        </p:nvGraphicFramePr>
        <p:xfrm>
          <a:off x="2133600" y="3429000"/>
          <a:ext cx="4572000" cy="2952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0193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20255046"/>
              </p:ext>
            </p:extLst>
          </p:nvPr>
        </p:nvGraphicFramePr>
        <p:xfrm>
          <a:off x="1524000" y="1397000"/>
          <a:ext cx="6096000" cy="4714240"/>
        </p:xfrm>
        <a:graphic>
          <a:graphicData uri="http://schemas.openxmlformats.org/drawingml/2006/table">
            <a:tbl>
              <a:tblPr firstRow="1" bandRow="1">
                <a:tableStyleId>{5C22544A-7EE6-4342-B048-85BDC9FD1C3A}</a:tableStyleId>
              </a:tblPr>
              <a:tblGrid>
                <a:gridCol w="2362200"/>
                <a:gridCol w="1701800"/>
                <a:gridCol w="2032000"/>
              </a:tblGrid>
              <a:tr h="660400">
                <a:tc>
                  <a:txBody>
                    <a:bodyPr/>
                    <a:lstStyle/>
                    <a:p>
                      <a:r>
                        <a:rPr lang="en-US" dirty="0" smtClean="0">
                          <a:solidFill>
                            <a:srgbClr val="FF0000"/>
                          </a:solidFill>
                        </a:rPr>
                        <a:t>GAS Form for… </a:t>
                      </a:r>
                      <a:r>
                        <a:rPr lang="en-US" dirty="0" smtClean="0">
                          <a:solidFill>
                            <a:schemeClr val="tx1"/>
                          </a:solidFill>
                        </a:rPr>
                        <a:t>Jim</a:t>
                      </a:r>
                      <a:endParaRPr lang="en-US" dirty="0">
                        <a:solidFill>
                          <a:schemeClr val="tx1"/>
                        </a:solidFill>
                      </a:endParaRPr>
                    </a:p>
                  </a:txBody>
                  <a:tcPr>
                    <a:solidFill>
                      <a:schemeClr val="bg1">
                        <a:lumMod val="85000"/>
                      </a:schemeClr>
                    </a:solidFill>
                  </a:tcPr>
                </a:tc>
                <a:tc>
                  <a:txBody>
                    <a:bodyPr/>
                    <a:lstStyle/>
                    <a:p>
                      <a:r>
                        <a:rPr lang="en-US" dirty="0" smtClean="0">
                          <a:solidFill>
                            <a:srgbClr val="FF0000"/>
                          </a:solidFill>
                        </a:rPr>
                        <a:t>Period</a:t>
                      </a:r>
                      <a:r>
                        <a:rPr lang="en-US" baseline="0" dirty="0" smtClean="0">
                          <a:solidFill>
                            <a:srgbClr val="FF0000"/>
                          </a:solidFill>
                        </a:rPr>
                        <a:t> covering…</a:t>
                      </a:r>
                      <a:endParaRPr lang="en-US" dirty="0">
                        <a:solidFill>
                          <a:srgbClr val="FF0000"/>
                        </a:solidFill>
                      </a:endParaRPr>
                    </a:p>
                  </a:txBody>
                  <a:tcPr>
                    <a:solidFill>
                      <a:schemeClr val="bg1">
                        <a:lumMod val="85000"/>
                      </a:schemeClr>
                    </a:solidFill>
                  </a:tcPr>
                </a:tc>
                <a:tc>
                  <a:txBody>
                    <a:bodyPr/>
                    <a:lstStyle/>
                    <a:p>
                      <a:r>
                        <a:rPr lang="en-US" dirty="0" smtClean="0">
                          <a:solidFill>
                            <a:srgbClr val="FF0000"/>
                          </a:solidFill>
                        </a:rPr>
                        <a:t>Behavior…</a:t>
                      </a:r>
                      <a:endParaRPr lang="en-US" dirty="0">
                        <a:solidFill>
                          <a:srgbClr val="FF0000"/>
                        </a:solidFill>
                      </a:endParaRPr>
                    </a:p>
                  </a:txBody>
                  <a:tcPr>
                    <a:solidFill>
                      <a:schemeClr val="bg1">
                        <a:lumMod val="85000"/>
                      </a:schemeClr>
                    </a:solidFill>
                  </a:tcPr>
                </a:tc>
              </a:tr>
              <a:tr h="370840">
                <a:tc>
                  <a:txBody>
                    <a:bodyPr/>
                    <a:lstStyle/>
                    <a:p>
                      <a:pPr algn="ctr"/>
                      <a:r>
                        <a:rPr lang="en-US" sz="2400" b="1" dirty="0" smtClean="0"/>
                        <a:t>+2  </a:t>
                      </a:r>
                      <a:r>
                        <a:rPr lang="en-US" b="1" dirty="0" smtClean="0"/>
                        <a:t>Much more than expected</a:t>
                      </a:r>
                      <a:endParaRPr lang="en-US" b="1" dirty="0"/>
                    </a:p>
                  </a:txBody>
                  <a:tcPr/>
                </a:tc>
                <a:tc>
                  <a:txBody>
                    <a:bodyPr/>
                    <a:lstStyle/>
                    <a:p>
                      <a:endParaRPr lang="en-US" baseline="0" dirty="0" smtClean="0"/>
                    </a:p>
                    <a:p>
                      <a:r>
                        <a:rPr lang="en-US" baseline="0" dirty="0" smtClean="0"/>
                        <a:t>1 2 3 4 5 …</a:t>
                      </a:r>
                      <a:endParaRPr lang="en-US" dirty="0"/>
                    </a:p>
                  </a:txBody>
                  <a:tcPr/>
                </a:tc>
                <a:tc>
                  <a:txBody>
                    <a:bodyPr/>
                    <a:lstStyle/>
                    <a:p>
                      <a:r>
                        <a:rPr lang="en-US" sz="1400" dirty="0" smtClean="0"/>
                        <a:t>Jim has 1 or 2 violations</a:t>
                      </a:r>
                      <a:r>
                        <a:rPr lang="en-US" sz="1400" baseline="0" dirty="0" smtClean="0"/>
                        <a:t> of the playground rules in a five-day week</a:t>
                      </a:r>
                      <a:endParaRPr lang="en-US" sz="1400" dirty="0"/>
                    </a:p>
                  </a:txBody>
                  <a:tcPr/>
                </a:tc>
              </a:tr>
              <a:tr h="370840">
                <a:tc>
                  <a:txBody>
                    <a:bodyPr/>
                    <a:lstStyle/>
                    <a:p>
                      <a:pPr algn="ctr"/>
                      <a:r>
                        <a:rPr lang="en-US" sz="2400" b="1" dirty="0" smtClean="0"/>
                        <a:t>+1</a:t>
                      </a:r>
                      <a:r>
                        <a:rPr lang="en-US" sz="2400" b="1" baseline="0" dirty="0" smtClean="0"/>
                        <a:t> </a:t>
                      </a:r>
                      <a:r>
                        <a:rPr lang="en-US" b="1" baseline="0" dirty="0" smtClean="0"/>
                        <a:t>Somewhat more than expected</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2 3 4 5… </a:t>
                      </a:r>
                      <a:endParaRPr lang="en-US" dirty="0"/>
                    </a:p>
                  </a:txBody>
                  <a:tcPr/>
                </a:tc>
                <a:tc>
                  <a:txBody>
                    <a:bodyPr/>
                    <a:lstStyle/>
                    <a:p>
                      <a:r>
                        <a:rPr lang="en-US" sz="1400" dirty="0" smtClean="0"/>
                        <a:t>Jim has 3 or 4 violations of the playground rules in a five-day week</a:t>
                      </a:r>
                      <a:endParaRPr lang="en-US" sz="1400" dirty="0"/>
                    </a:p>
                  </a:txBody>
                  <a:tcPr/>
                </a:tc>
              </a:tr>
              <a:tr h="370840">
                <a:tc>
                  <a:txBody>
                    <a:bodyPr/>
                    <a:lstStyle/>
                    <a:p>
                      <a:pPr algn="ctr"/>
                      <a:r>
                        <a:rPr lang="en-US" sz="2400" b="1" dirty="0" smtClean="0"/>
                        <a:t>0 </a:t>
                      </a:r>
                      <a:r>
                        <a:rPr lang="en-US" b="1" dirty="0" smtClean="0"/>
                        <a:t>Expected level of Outcome</a:t>
                      </a:r>
                      <a:endParaRPr lang="en-US" b="1" dirty="0"/>
                    </a:p>
                  </a:txBody>
                  <a:tcPr/>
                </a:tc>
                <a:tc>
                  <a: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1 2 3 4 5 </a:t>
                      </a:r>
                      <a:endParaRPr lang="en-US" dirty="0"/>
                    </a:p>
                  </a:txBody>
                  <a:tcPr/>
                </a:tc>
                <a:tc>
                  <a:txBody>
                    <a:bodyPr/>
                    <a:lstStyle/>
                    <a:p>
                      <a:r>
                        <a:rPr lang="en-US" sz="1400" dirty="0" smtClean="0"/>
                        <a:t>Jim has 5 or 6 violations of the playground rules in a five-day week</a:t>
                      </a:r>
                      <a:endParaRPr lang="en-US" sz="1400" dirty="0"/>
                    </a:p>
                  </a:txBody>
                  <a:tcPr/>
                </a:tc>
              </a:tr>
              <a:tr h="370840">
                <a:tc>
                  <a:txBody>
                    <a:bodyPr/>
                    <a:lstStyle/>
                    <a:p>
                      <a:pPr algn="ctr"/>
                      <a:r>
                        <a:rPr lang="en-US" sz="2400" b="1" dirty="0" smtClean="0"/>
                        <a:t>-1 </a:t>
                      </a:r>
                      <a:r>
                        <a:rPr lang="en-US" sz="2400" b="1" baseline="0" dirty="0" smtClean="0"/>
                        <a:t> </a:t>
                      </a:r>
                      <a:r>
                        <a:rPr lang="en-US" b="1" dirty="0" smtClean="0"/>
                        <a:t>Somewhat</a:t>
                      </a:r>
                      <a:r>
                        <a:rPr lang="en-US" b="1" baseline="0" dirty="0" smtClean="0"/>
                        <a:t> less than expected</a:t>
                      </a:r>
                      <a:endParaRPr lang="en-US" b="1" dirty="0"/>
                    </a:p>
                  </a:txBody>
                  <a:tcPr/>
                </a:tc>
                <a:tc>
                  <a:txBody>
                    <a:bodyPr/>
                    <a:lstStyle/>
                    <a:p>
                      <a:endParaRPr lang="en-US" baseline="0" dirty="0" smtClean="0"/>
                    </a:p>
                    <a:p>
                      <a:r>
                        <a:rPr lang="en-US" baseline="0" dirty="0" smtClean="0"/>
                        <a:t>1 2 3 4 5…</a:t>
                      </a:r>
                      <a:endParaRPr lang="en-US" dirty="0"/>
                    </a:p>
                  </a:txBody>
                  <a:tcPr/>
                </a:tc>
                <a:tc>
                  <a:txBody>
                    <a:bodyPr/>
                    <a:lstStyle/>
                    <a:p>
                      <a:r>
                        <a:rPr lang="en-US" sz="1400" dirty="0" smtClean="0"/>
                        <a:t>Jim has 7 or 8 violations of the playground rules in a five-day week</a:t>
                      </a:r>
                      <a:endParaRPr lang="en-US" sz="1400" dirty="0"/>
                    </a:p>
                  </a:txBody>
                  <a:tcPr/>
                </a:tc>
              </a:tr>
              <a:tr h="370840">
                <a:tc>
                  <a:txBody>
                    <a:bodyPr/>
                    <a:lstStyle/>
                    <a:p>
                      <a:pPr algn="ctr"/>
                      <a:r>
                        <a:rPr lang="en-US" sz="2400" b="1" dirty="0" smtClean="0"/>
                        <a:t>-2</a:t>
                      </a:r>
                      <a:r>
                        <a:rPr lang="en-US" sz="2400" b="1" baseline="0" dirty="0" smtClean="0"/>
                        <a:t> </a:t>
                      </a:r>
                      <a:r>
                        <a:rPr lang="en-US" b="1" baseline="0" dirty="0" smtClean="0"/>
                        <a:t> </a:t>
                      </a:r>
                      <a:r>
                        <a:rPr lang="en-US" b="1" dirty="0" smtClean="0"/>
                        <a:t>Much less than</a:t>
                      </a:r>
                      <a:r>
                        <a:rPr lang="en-US" b="1" baseline="0" dirty="0" smtClean="0"/>
                        <a:t> expected</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2 3 4 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Jim has 9</a:t>
                      </a:r>
                      <a:r>
                        <a:rPr lang="en-US" sz="1400" baseline="0" dirty="0" smtClean="0"/>
                        <a:t> or more </a:t>
                      </a:r>
                      <a:r>
                        <a:rPr lang="en-US" sz="1400" dirty="0" smtClean="0"/>
                        <a:t>violations of the playground rules in a five-day week</a:t>
                      </a:r>
                    </a:p>
                    <a:p>
                      <a:endParaRPr lang="en-US" sz="1200" dirty="0"/>
                    </a:p>
                  </a:txBody>
                  <a:tcPr/>
                </a:tc>
              </a:tr>
            </a:tbl>
          </a:graphicData>
        </a:graphic>
      </p:graphicFrame>
      <p:sp>
        <p:nvSpPr>
          <p:cNvPr id="4" name="TextBox 3"/>
          <p:cNvSpPr txBox="1"/>
          <p:nvPr/>
        </p:nvSpPr>
        <p:spPr>
          <a:xfrm flipH="1">
            <a:off x="2133600" y="457200"/>
            <a:ext cx="4692069" cy="523220"/>
          </a:xfrm>
          <a:prstGeom prst="rect">
            <a:avLst/>
          </a:prstGeom>
          <a:noFill/>
        </p:spPr>
        <p:txBody>
          <a:bodyPr wrap="square" rtlCol="0">
            <a:spAutoFit/>
          </a:bodyPr>
          <a:lstStyle/>
          <a:p>
            <a:pPr algn="ctr"/>
            <a:r>
              <a:rPr lang="en-US" sz="2800" b="1" cap="all" dirty="0" smtClean="0">
                <a:solidFill>
                  <a:srgbClr val="C00000"/>
                </a:solidFill>
              </a:rPr>
              <a:t>Goal Attainment Scaling</a:t>
            </a:r>
            <a:endParaRPr lang="en-US" sz="2800" b="1" cap="all" dirty="0">
              <a:solidFill>
                <a:srgbClr val="C00000"/>
              </a:solidFill>
            </a:endParaRPr>
          </a:p>
        </p:txBody>
      </p:sp>
    </p:spTree>
    <p:extLst>
      <p:ext uri="{BB962C8B-B14F-4D97-AF65-F5344CB8AC3E}">
        <p14:creationId xmlns:p14="http://schemas.microsoft.com/office/powerpoint/2010/main" val="1962055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3050" y="1143000"/>
            <a:ext cx="7126550" cy="3416320"/>
          </a:xfrm>
          <a:prstGeom prst="rect">
            <a:avLst/>
          </a:prstGeom>
        </p:spPr>
        <p:txBody>
          <a:bodyPr wrap="square">
            <a:spAutoFit/>
          </a:bodyPr>
          <a:lstStyle/>
          <a:p>
            <a:r>
              <a:rPr lang="en-US" sz="2400" i="1" dirty="0" smtClean="0"/>
              <a:t>School Psychology Forum</a:t>
            </a:r>
          </a:p>
          <a:p>
            <a:r>
              <a:rPr lang="en-US" sz="2400" dirty="0" smtClean="0"/>
              <a:t>VOLUME </a:t>
            </a:r>
            <a:r>
              <a:rPr lang="en-US" sz="2400" dirty="0"/>
              <a:t>3 • ISSUE 1 • PAGES 1–12 • Winter 2009</a:t>
            </a:r>
            <a:endParaRPr lang="en-US" sz="2400" b="1" dirty="0" smtClean="0"/>
          </a:p>
          <a:p>
            <a:endParaRPr lang="en-US" sz="2400" b="1" dirty="0"/>
          </a:p>
          <a:p>
            <a:r>
              <a:rPr lang="en-US" sz="2400" b="1" dirty="0" smtClean="0"/>
              <a:t>Goal </a:t>
            </a:r>
            <a:r>
              <a:rPr lang="en-US" sz="2400" b="1" dirty="0"/>
              <a:t>Attainment Scaling: A Progress-Monitoring Tool </a:t>
            </a:r>
            <a:r>
              <a:rPr lang="en-US" sz="2400" b="1" dirty="0" smtClean="0"/>
              <a:t>for Behavioral </a:t>
            </a:r>
            <a:r>
              <a:rPr lang="en-US" sz="2400" b="1" dirty="0"/>
              <a:t>Interventions</a:t>
            </a:r>
          </a:p>
          <a:p>
            <a:r>
              <a:rPr lang="en-US" sz="2400" b="1" i="1" dirty="0"/>
              <a:t>Gina Coffee</a:t>
            </a:r>
          </a:p>
          <a:p>
            <a:r>
              <a:rPr lang="en-US" sz="2400" i="1" dirty="0"/>
              <a:t>Loyola University Chicago</a:t>
            </a:r>
          </a:p>
          <a:p>
            <a:r>
              <a:rPr lang="en-US" sz="2400" b="1" i="1" dirty="0"/>
              <a:t>Corey E. Ray-Subramanian</a:t>
            </a:r>
          </a:p>
          <a:p>
            <a:r>
              <a:rPr lang="en-US" sz="2400" i="1" dirty="0"/>
              <a:t>Northern Illinois University</a:t>
            </a:r>
            <a:endParaRPr lang="en-US" sz="2400" dirty="0"/>
          </a:p>
        </p:txBody>
      </p:sp>
    </p:spTree>
    <p:extLst>
      <p:ext uri="{BB962C8B-B14F-4D97-AF65-F5344CB8AC3E}">
        <p14:creationId xmlns:p14="http://schemas.microsoft.com/office/powerpoint/2010/main" val="904377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solidFill>
                  <a:srgbClr val="C00000"/>
                </a:solidFill>
              </a:rPr>
              <a:t>Sample PND</a:t>
            </a:r>
            <a:endParaRPr lang="en-US" b="1" dirty="0">
              <a:solidFill>
                <a:srgbClr val="C00000"/>
              </a:solidFill>
            </a:endParaRPr>
          </a:p>
        </p:txBody>
      </p:sp>
      <p:sp>
        <p:nvSpPr>
          <p:cNvPr id="105475" name="Content Placeholder 2"/>
          <p:cNvSpPr>
            <a:spLocks noGrp="1"/>
          </p:cNvSpPr>
          <p:nvPr>
            <p:ph idx="1"/>
          </p:nvPr>
        </p:nvSpPr>
        <p:spPr/>
        <p:txBody>
          <a:bodyPr/>
          <a:lstStyle/>
          <a:p>
            <a:pPr eaLnBrk="1" hangingPunct="1"/>
            <a:endParaRPr lang="en-US" dirty="0" smtClean="0"/>
          </a:p>
          <a:p>
            <a:pPr eaLnBrk="1" hangingPunct="1"/>
            <a:endParaRPr lang="en-US" dirty="0" smtClean="0"/>
          </a:p>
        </p:txBody>
      </p:sp>
      <p:sp>
        <p:nvSpPr>
          <p:cNvPr id="5" name="TextBox 4"/>
          <p:cNvSpPr txBox="1">
            <a:spLocks noChangeArrowheads="1"/>
          </p:cNvSpPr>
          <p:nvPr/>
        </p:nvSpPr>
        <p:spPr bwMode="auto">
          <a:xfrm>
            <a:off x="6036306" y="5281613"/>
            <a:ext cx="2498093" cy="369888"/>
          </a:xfrm>
          <a:prstGeom prst="rect">
            <a:avLst/>
          </a:prstGeom>
          <a:noFill/>
          <a:ln w="9525">
            <a:noFill/>
            <a:miter lim="800000"/>
            <a:headEnd/>
            <a:tailEnd/>
          </a:ln>
        </p:spPr>
        <p:txBody>
          <a:bodyPr wrap="square">
            <a:spAutoFit/>
          </a:bodyPr>
          <a:lstStyle/>
          <a:p>
            <a:r>
              <a:rPr lang="en-US" dirty="0">
                <a:latin typeface="Gill Sans MT" pitchFamily="34" charset="0"/>
              </a:rPr>
              <a:t>PND = 16/18 = 88.9%</a:t>
            </a:r>
          </a:p>
        </p:txBody>
      </p:sp>
      <p:sp>
        <p:nvSpPr>
          <p:cNvPr id="6" name="TextBox 5"/>
          <p:cNvSpPr txBox="1">
            <a:spLocks noChangeArrowheads="1"/>
          </p:cNvSpPr>
          <p:nvPr/>
        </p:nvSpPr>
        <p:spPr bwMode="auto">
          <a:xfrm>
            <a:off x="1447800" y="5638800"/>
            <a:ext cx="6781800" cy="461665"/>
          </a:xfrm>
          <a:prstGeom prst="rect">
            <a:avLst/>
          </a:prstGeom>
          <a:noFill/>
          <a:ln w="9525">
            <a:noFill/>
            <a:miter lim="800000"/>
            <a:headEnd/>
            <a:tailEnd/>
          </a:ln>
        </p:spPr>
        <p:txBody>
          <a:bodyPr>
            <a:spAutoFit/>
          </a:bodyPr>
          <a:lstStyle/>
          <a:p>
            <a:r>
              <a:rPr lang="en-US" sz="1200" dirty="0">
                <a:latin typeface="Gill Sans MT" pitchFamily="34" charset="0"/>
              </a:rPr>
              <a:t>PND of 90 or greater is considered highly effective, 70-90 moderately effective, 50-70 questionably effective, and 50 or lower is ineffective (Jenson, Clark, </a:t>
            </a:r>
            <a:r>
              <a:rPr lang="en-US" sz="1200" dirty="0" err="1">
                <a:latin typeface="Gill Sans MT" pitchFamily="34" charset="0"/>
              </a:rPr>
              <a:t>Kircher</a:t>
            </a:r>
            <a:r>
              <a:rPr lang="en-US" sz="1200" dirty="0">
                <a:latin typeface="Gill Sans MT" pitchFamily="34" charset="0"/>
              </a:rPr>
              <a:t>, &amp; </a:t>
            </a:r>
            <a:r>
              <a:rPr lang="en-US" sz="1200" dirty="0" err="1">
                <a:latin typeface="Gill Sans MT" pitchFamily="34" charset="0"/>
              </a:rPr>
              <a:t>Kristjansson</a:t>
            </a:r>
            <a:r>
              <a:rPr lang="en-US" sz="1200" dirty="0">
                <a:latin typeface="Gill Sans MT" pitchFamily="34" charset="0"/>
              </a:rPr>
              <a:t>, 2007)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75197"/>
            <a:ext cx="5274306"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15000" y="2057400"/>
            <a:ext cx="2971800" cy="646331"/>
          </a:xfrm>
          <a:prstGeom prst="rect">
            <a:avLst/>
          </a:prstGeom>
          <a:noFill/>
        </p:spPr>
        <p:txBody>
          <a:bodyPr wrap="square" rtlCol="0">
            <a:spAutoFit/>
          </a:bodyPr>
          <a:lstStyle/>
          <a:p>
            <a:r>
              <a:rPr lang="en-US" dirty="0" smtClean="0">
                <a:solidFill>
                  <a:srgbClr val="0070C0"/>
                </a:solidFill>
              </a:rPr>
              <a:t>Obtain at least 3 data points in baseline phase</a:t>
            </a:r>
            <a:endParaRPr lang="en-US" dirty="0">
              <a:solidFill>
                <a:srgbClr val="0070C0"/>
              </a:solidFill>
            </a:endParaRPr>
          </a:p>
        </p:txBody>
      </p:sp>
      <p:cxnSp>
        <p:nvCxnSpPr>
          <p:cNvPr id="7" name="Straight Arrow Connector 6"/>
          <p:cNvCxnSpPr/>
          <p:nvPr/>
        </p:nvCxnSpPr>
        <p:spPr>
          <a:xfrm>
            <a:off x="3048000" y="2703731"/>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47999" y="2623066"/>
            <a:ext cx="457200" cy="14165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199" y="2438400"/>
            <a:ext cx="1905001" cy="369332"/>
          </a:xfrm>
          <a:prstGeom prst="rect">
            <a:avLst/>
          </a:prstGeom>
          <a:noFill/>
        </p:spPr>
        <p:txBody>
          <a:bodyPr wrap="square" rtlCol="0">
            <a:spAutoFit/>
          </a:bodyPr>
          <a:lstStyle/>
          <a:p>
            <a:r>
              <a:rPr lang="en-US" dirty="0">
                <a:solidFill>
                  <a:srgbClr val="0070C0"/>
                </a:solidFill>
              </a:rPr>
              <a:t>o</a:t>
            </a:r>
            <a:r>
              <a:rPr lang="en-US" dirty="0" smtClean="0">
                <a:solidFill>
                  <a:srgbClr val="0070C0"/>
                </a:solidFill>
              </a:rPr>
              <a:t>verlapping data</a:t>
            </a:r>
            <a:endParaRPr lang="en-US" dirty="0">
              <a:solidFill>
                <a:srgbClr val="0070C0"/>
              </a:solidFill>
            </a:endParaRPr>
          </a:p>
        </p:txBody>
      </p:sp>
      <p:cxnSp>
        <p:nvCxnSpPr>
          <p:cNvPr id="12" name="Straight Arrow Connector 11"/>
          <p:cNvCxnSpPr/>
          <p:nvPr/>
        </p:nvCxnSpPr>
        <p:spPr>
          <a:xfrm flipH="1">
            <a:off x="2438400" y="2623066"/>
            <a:ext cx="609599" cy="184666"/>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439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PND Tool</a:t>
            </a:r>
            <a:endParaRPr lang="en-US" dirty="0"/>
          </a:p>
        </p:txBody>
      </p:sp>
      <p:sp>
        <p:nvSpPr>
          <p:cNvPr id="3" name="Content Placeholder 2"/>
          <p:cNvSpPr>
            <a:spLocks noGrp="1"/>
          </p:cNvSpPr>
          <p:nvPr>
            <p:ph idx="1"/>
          </p:nvPr>
        </p:nvSpPr>
        <p:spPr/>
        <p:txBody>
          <a:bodyPr/>
          <a:lstStyle/>
          <a:p>
            <a:r>
              <a:rPr lang="en-US" dirty="0" smtClean="0"/>
              <a:t>See Intervention Central’s </a:t>
            </a:r>
          </a:p>
          <a:p>
            <a:pPr marL="118872" indent="0">
              <a:buNone/>
            </a:pPr>
            <a:endParaRPr lang="en-US" dirty="0"/>
          </a:p>
          <a:p>
            <a:pPr marL="118872" indent="0" algn="ctr">
              <a:buNone/>
            </a:pPr>
            <a:r>
              <a:rPr lang="en-US" dirty="0" err="1" smtClean="0"/>
              <a:t>ChartDog</a:t>
            </a:r>
            <a:r>
              <a:rPr lang="en-US" dirty="0" smtClean="0"/>
              <a:t> </a:t>
            </a:r>
            <a:r>
              <a:rPr lang="en-US" dirty="0" err="1" smtClean="0"/>
              <a:t>Graphmaker</a:t>
            </a:r>
            <a:r>
              <a:rPr lang="en-US" dirty="0" smtClean="0"/>
              <a:t> at:</a:t>
            </a:r>
          </a:p>
          <a:p>
            <a:pPr marL="118872" indent="0">
              <a:buNone/>
            </a:pPr>
            <a:endParaRPr lang="en-US" dirty="0" smtClean="0">
              <a:hlinkClick r:id=""/>
            </a:endParaRPr>
          </a:p>
          <a:p>
            <a:pPr marL="118872" indent="0">
              <a:buNone/>
            </a:pPr>
            <a:r>
              <a:rPr lang="en-US" dirty="0" smtClean="0">
                <a:hlinkClick r:id=""/>
              </a:rPr>
              <a:t>http</a:t>
            </a:r>
            <a:r>
              <a:rPr lang="en-US" dirty="0">
                <a:hlinkClick r:id="rId2"/>
              </a:rPr>
              <a:t>://</a:t>
            </a:r>
            <a:r>
              <a:rPr lang="en-US" dirty="0" smtClean="0">
                <a:hlinkClick r:id="rId2"/>
              </a:rPr>
              <a:t>www.interventioncentral.org/tools/chart_dog_graph_maker</a:t>
            </a:r>
            <a:endParaRPr lang="en-US" dirty="0" smtClean="0"/>
          </a:p>
          <a:p>
            <a:endParaRPr lang="en-US" dirty="0"/>
          </a:p>
        </p:txBody>
      </p:sp>
    </p:spTree>
    <p:extLst>
      <p:ext uri="{BB962C8B-B14F-4D97-AF65-F5344CB8AC3E}">
        <p14:creationId xmlns:p14="http://schemas.microsoft.com/office/powerpoint/2010/main" val="3543556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Anger Interventions</a:t>
            </a:r>
            <a:br>
              <a:rPr lang="en-US" b="1" dirty="0" smtClean="0">
                <a:solidFill>
                  <a:srgbClr val="C00000"/>
                </a:solidFill>
              </a:rPr>
            </a:br>
            <a:r>
              <a:rPr lang="en-US" b="1" dirty="0" smtClean="0">
                <a:solidFill>
                  <a:srgbClr val="C00000"/>
                </a:solidFill>
              </a:rPr>
              <a:t>Cognitive Behavioral Approaches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Donald Meichenbaum - CBT</a:t>
            </a:r>
          </a:p>
          <a:p>
            <a:r>
              <a:rPr lang="en-US" dirty="0"/>
              <a:t>Raymond </a:t>
            </a:r>
            <a:r>
              <a:rPr lang="en-US" dirty="0" smtClean="0"/>
              <a:t>Novaco - Adults</a:t>
            </a:r>
            <a:endParaRPr lang="en-US" dirty="0"/>
          </a:p>
          <a:p>
            <a:r>
              <a:rPr lang="en-US" dirty="0" smtClean="0"/>
              <a:t>Eva Feindler - Adolescents </a:t>
            </a:r>
          </a:p>
          <a:p>
            <a:r>
              <a:rPr lang="en-US" dirty="0" smtClean="0"/>
              <a:t>John Lochman - Children</a:t>
            </a:r>
          </a:p>
          <a:p>
            <a:pPr marL="0" indent="0">
              <a:buNone/>
            </a:pPr>
            <a:r>
              <a:rPr lang="en-US" sz="2800" dirty="0" smtClean="0"/>
              <a:t>Combines procedures from </a:t>
            </a:r>
            <a:r>
              <a:rPr lang="en-US" sz="2800" b="1" dirty="0" smtClean="0"/>
              <a:t>cognitive therapy </a:t>
            </a:r>
            <a:r>
              <a:rPr lang="en-US" sz="2800" dirty="0" smtClean="0"/>
              <a:t>(e.g., self-instruction, problem-solving) with </a:t>
            </a:r>
            <a:r>
              <a:rPr lang="en-US" sz="2800" b="1" dirty="0" smtClean="0"/>
              <a:t>operant behavior techniques</a:t>
            </a:r>
            <a:r>
              <a:rPr lang="en-US" sz="2800" dirty="0" smtClean="0"/>
              <a:t> (e.g., behavioral rehearsal, positive reinforcement) </a:t>
            </a:r>
            <a:endParaRPr lang="en-US" sz="2800" dirty="0"/>
          </a:p>
        </p:txBody>
      </p:sp>
    </p:spTree>
    <p:extLst>
      <p:ext uri="{BB962C8B-B14F-4D97-AF65-F5344CB8AC3E}">
        <p14:creationId xmlns:p14="http://schemas.microsoft.com/office/powerpoint/2010/main" val="2271982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Why Group Therapy?</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Problems that have an </a:t>
            </a:r>
            <a:r>
              <a:rPr lang="en-US" dirty="0" smtClean="0">
                <a:solidFill>
                  <a:srgbClr val="FF0000"/>
                </a:solidFill>
              </a:rPr>
              <a:t>EMOTIONAL </a:t>
            </a:r>
            <a:r>
              <a:rPr lang="en-US" dirty="0" smtClean="0"/>
              <a:t>component, such as managing anger, anxiety, or depression, require </a:t>
            </a:r>
            <a:r>
              <a:rPr lang="en-US" b="1" dirty="0" smtClean="0"/>
              <a:t>direct</a:t>
            </a:r>
            <a:r>
              <a:rPr lang="en-US" dirty="0" smtClean="0"/>
              <a:t> </a:t>
            </a:r>
            <a:r>
              <a:rPr lang="en-US" b="1" dirty="0" smtClean="0"/>
              <a:t>skills training</a:t>
            </a:r>
          </a:p>
          <a:p>
            <a:r>
              <a:rPr lang="en-US" dirty="0" smtClean="0"/>
              <a:t>Involves out-of-class individual or group training by a skilled school psychologist</a:t>
            </a:r>
          </a:p>
          <a:p>
            <a:r>
              <a:rPr lang="en-US" dirty="0" smtClean="0"/>
              <a:t>Groups allow for role-play and peer feedback  </a:t>
            </a:r>
            <a:endParaRPr lang="en-US" dirty="0"/>
          </a:p>
        </p:txBody>
      </p:sp>
      <p:pic>
        <p:nvPicPr>
          <p:cNvPr id="4098" name="Picture 2" descr="http://havenforyouth.org/images/groups/GROUP-THERAPY_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876800"/>
            <a:ext cx="2968233"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080564"/>
      </p:ext>
    </p:extLst>
  </p:cSld>
  <p:clrMapOvr>
    <a:masterClrMapping/>
  </p:clrMapOvr>
  <mc:AlternateContent xmlns:mc="http://schemas.openxmlformats.org/markup-compatibility/2006" xmlns:p14="http://schemas.microsoft.com/office/powerpoint/2010/main">
    <mc:Choice Requires="p14">
      <p:transition spd="slow" p14:dur="2000" advTm="119219"/>
    </mc:Choice>
    <mc:Fallback xmlns="">
      <p:transition spd="slow" advTm="11921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Reactive/Impulsive Aggression</a:t>
            </a:r>
            <a:endParaRPr lang="en-US" dirty="0"/>
          </a:p>
        </p:txBody>
      </p:sp>
      <p:sp>
        <p:nvSpPr>
          <p:cNvPr id="3" name="Content Placeholder 2"/>
          <p:cNvSpPr>
            <a:spLocks noGrp="1"/>
          </p:cNvSpPr>
          <p:nvPr>
            <p:ph idx="1"/>
          </p:nvPr>
        </p:nvSpPr>
        <p:spPr/>
        <p:txBody>
          <a:bodyPr/>
          <a:lstStyle/>
          <a:p>
            <a:r>
              <a:rPr lang="en-US" dirty="0"/>
              <a:t>Unplanned, impulsive</a:t>
            </a:r>
          </a:p>
          <a:p>
            <a:r>
              <a:rPr lang="en-US" dirty="0"/>
              <a:t>Hot tempered, easily riled</a:t>
            </a:r>
          </a:p>
          <a:p>
            <a:r>
              <a:rPr lang="en-US" dirty="0"/>
              <a:t>Show less control over emotions</a:t>
            </a:r>
          </a:p>
          <a:p>
            <a:endParaRPr lang="en-US" dirty="0"/>
          </a:p>
        </p:txBody>
      </p:sp>
      <p:pic>
        <p:nvPicPr>
          <p:cNvPr id="4" name="Picture 2" descr="http://www.southbaytreatment.com/wp-content/uploads/2011/05/anger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16" r="22165"/>
          <a:stretch/>
        </p:blipFill>
        <p:spPr bwMode="auto">
          <a:xfrm>
            <a:off x="304800" y="3733800"/>
            <a:ext cx="213952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myatlantamoms.com/blog/wp-content/uploads/2011/10/Cart_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26193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rippdemup.com/wp-content/uploads/2013/02/girl-f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027169"/>
            <a:ext cx="338137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09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solidFill>
                  <a:srgbClr val="C00000"/>
                </a:solidFill>
              </a:rPr>
              <a:t>Training vs. Insight</a:t>
            </a:r>
            <a:endParaRPr lang="en-US" b="1" dirty="0">
              <a:solidFill>
                <a:srgbClr val="C00000"/>
              </a:solidFill>
            </a:endParaRPr>
          </a:p>
        </p:txBody>
      </p:sp>
      <p:sp>
        <p:nvSpPr>
          <p:cNvPr id="120835" name="Content Placeholder 2"/>
          <p:cNvSpPr>
            <a:spLocks noGrp="1"/>
          </p:cNvSpPr>
          <p:nvPr>
            <p:ph idx="1"/>
          </p:nvPr>
        </p:nvSpPr>
        <p:spPr/>
        <p:txBody>
          <a:bodyPr/>
          <a:lstStyle/>
          <a:p>
            <a:pPr eaLnBrk="1" hangingPunct="1"/>
            <a:r>
              <a:rPr lang="en-US" dirty="0" smtClean="0"/>
              <a:t>Knowing about a new behavior is NOT the same as being able to enact that behavior under rapidly moving conditions of ambiguity and emotion</a:t>
            </a:r>
          </a:p>
          <a:p>
            <a:pPr eaLnBrk="1" hangingPunct="1"/>
            <a:endParaRPr lang="en-US" dirty="0" smtClean="0"/>
          </a:p>
          <a:p>
            <a:pPr marL="0" indent="0" eaLnBrk="1" hangingPunct="1">
              <a:buNone/>
            </a:pPr>
            <a:endParaRPr lang="en-US" dirty="0" smtClean="0"/>
          </a:p>
          <a:p>
            <a:pPr lvl="1" eaLnBrk="1" hangingPunct="1">
              <a:buFont typeface="Verdana" pitchFamily="34" charset="0"/>
              <a:buNone/>
            </a:pP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843883"/>
            <a:ext cx="377952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406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C00000"/>
                </a:solidFill>
              </a:rPr>
              <a:t>Anger Coping Program </a:t>
            </a:r>
            <a:r>
              <a:rPr lang="en-US" b="1" dirty="0" smtClean="0">
                <a:solidFill>
                  <a:srgbClr val="C00000"/>
                </a:solidFill>
              </a:rPr>
              <a:t>for Children Ages 8-14</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C00000"/>
                </a:solidFill>
              </a:rPr>
              <a:t>Session 1: </a:t>
            </a:r>
            <a:r>
              <a:rPr lang="en-US" sz="2400" dirty="0" smtClean="0"/>
              <a:t>Introductions, Rules, Point System</a:t>
            </a:r>
          </a:p>
          <a:p>
            <a:pPr marL="0" indent="0">
              <a:buNone/>
            </a:pPr>
            <a:r>
              <a:rPr lang="en-US" sz="2400" dirty="0" smtClean="0">
                <a:solidFill>
                  <a:srgbClr val="C00000"/>
                </a:solidFill>
              </a:rPr>
              <a:t>Session 2: </a:t>
            </a:r>
            <a:r>
              <a:rPr lang="en-US" sz="2400" dirty="0" smtClean="0"/>
              <a:t>Goal Development</a:t>
            </a:r>
          </a:p>
          <a:p>
            <a:pPr marL="0" indent="0">
              <a:buNone/>
            </a:pPr>
            <a:r>
              <a:rPr lang="en-US" sz="2400" dirty="0" smtClean="0">
                <a:solidFill>
                  <a:srgbClr val="C00000"/>
                </a:solidFill>
              </a:rPr>
              <a:t>Session 3</a:t>
            </a:r>
            <a:r>
              <a:rPr lang="en-US" sz="2400" dirty="0" smtClean="0"/>
              <a:t>: Affective Education – What is Anger?</a:t>
            </a:r>
          </a:p>
          <a:p>
            <a:pPr marL="0" indent="0">
              <a:buNone/>
            </a:pPr>
            <a:r>
              <a:rPr lang="en-US" sz="2400" dirty="0" smtClean="0">
                <a:solidFill>
                  <a:srgbClr val="C00000"/>
                </a:solidFill>
              </a:rPr>
              <a:t>Session 4</a:t>
            </a:r>
            <a:r>
              <a:rPr lang="en-US" sz="2400" dirty="0" smtClean="0"/>
              <a:t>: Anger Cues – What Does Anger Feel Like?</a:t>
            </a:r>
          </a:p>
          <a:p>
            <a:pPr marL="0" indent="0">
              <a:buNone/>
            </a:pPr>
            <a:r>
              <a:rPr lang="en-US" sz="2400" dirty="0" smtClean="0">
                <a:solidFill>
                  <a:srgbClr val="C00000"/>
                </a:solidFill>
              </a:rPr>
              <a:t>Session 5</a:t>
            </a:r>
            <a:r>
              <a:rPr lang="en-US" sz="2400" dirty="0" smtClean="0"/>
              <a:t>: Anger Management – Puppet Self-Control Task</a:t>
            </a:r>
          </a:p>
          <a:p>
            <a:pPr marL="0" indent="0">
              <a:buNone/>
            </a:pPr>
            <a:r>
              <a:rPr lang="en-US" sz="2400" dirty="0" smtClean="0">
                <a:solidFill>
                  <a:srgbClr val="C00000"/>
                </a:solidFill>
              </a:rPr>
              <a:t>Session 6: </a:t>
            </a:r>
            <a:r>
              <a:rPr lang="en-US" sz="2400" dirty="0" smtClean="0"/>
              <a:t>Anger Management – Self-Instruction</a:t>
            </a:r>
          </a:p>
          <a:p>
            <a:pPr marL="0" indent="0">
              <a:buNone/>
            </a:pPr>
            <a:r>
              <a:rPr lang="en-US" sz="2400" dirty="0" smtClean="0">
                <a:solidFill>
                  <a:srgbClr val="C00000"/>
                </a:solidFill>
              </a:rPr>
              <a:t>Session 7: </a:t>
            </a:r>
            <a:r>
              <a:rPr lang="en-US" sz="2400" dirty="0" smtClean="0"/>
              <a:t>Problem-Solving – Definition and Choices</a:t>
            </a:r>
          </a:p>
          <a:p>
            <a:pPr marL="0" indent="0">
              <a:buNone/>
            </a:pPr>
            <a:r>
              <a:rPr lang="en-US" sz="2400" dirty="0" smtClean="0">
                <a:solidFill>
                  <a:srgbClr val="C00000"/>
                </a:solidFill>
              </a:rPr>
              <a:t>Session 8</a:t>
            </a:r>
            <a:r>
              <a:rPr lang="en-US" sz="2400" dirty="0" smtClean="0"/>
              <a:t>: Problem-Solving – Anticipating Consequences</a:t>
            </a:r>
          </a:p>
          <a:p>
            <a:pPr marL="0" indent="0">
              <a:buNone/>
            </a:pPr>
            <a:r>
              <a:rPr lang="en-US" sz="2400" dirty="0" smtClean="0">
                <a:solidFill>
                  <a:srgbClr val="C00000"/>
                </a:solidFill>
              </a:rPr>
              <a:t>Session 9: </a:t>
            </a:r>
            <a:r>
              <a:rPr lang="en-US" sz="2400" dirty="0" smtClean="0"/>
              <a:t>Problem-Solving – Behavioral Alternatives </a:t>
            </a:r>
          </a:p>
          <a:p>
            <a:pPr marL="0" indent="0">
              <a:buNone/>
            </a:pPr>
            <a:r>
              <a:rPr lang="en-US" sz="2400" dirty="0" smtClean="0">
                <a:solidFill>
                  <a:srgbClr val="C00000"/>
                </a:solidFill>
              </a:rPr>
              <a:t>Session 10</a:t>
            </a:r>
            <a:r>
              <a:rPr lang="en-US" sz="2400" dirty="0" smtClean="0"/>
              <a:t>: Video Production and Conclusion</a:t>
            </a:r>
            <a:endParaRPr lang="en-US" sz="2400" dirty="0"/>
          </a:p>
        </p:txBody>
      </p:sp>
    </p:spTree>
    <p:extLst>
      <p:ext uri="{BB962C8B-B14F-4D97-AF65-F5344CB8AC3E}">
        <p14:creationId xmlns:p14="http://schemas.microsoft.com/office/powerpoint/2010/main" val="2052572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Think First </a:t>
            </a:r>
            <a:r>
              <a:rPr lang="en-US" sz="3200" b="1" dirty="0" smtClean="0">
                <a:solidFill>
                  <a:srgbClr val="C00000"/>
                </a:solidFill>
              </a:rPr>
              <a:t>Anger and Aggression Management for Secondary Level Students</a:t>
            </a:r>
            <a:endParaRPr lang="en-US" sz="3200" b="1"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Multiple screening and identification procedures</a:t>
            </a:r>
          </a:p>
          <a:p>
            <a:r>
              <a:rPr lang="en-US" sz="2800" dirty="0" smtClean="0"/>
              <a:t>5-7 boys or girls; 1 period/week; minimum 1 sem.</a:t>
            </a:r>
          </a:p>
          <a:p>
            <a:r>
              <a:rPr lang="en-US" sz="2800" dirty="0" smtClean="0"/>
              <a:t>Five Modules, with Knowledge and Skill Outcomes</a:t>
            </a:r>
          </a:p>
          <a:p>
            <a:pPr lvl="1"/>
            <a:r>
              <a:rPr lang="en-US" sz="2400" dirty="0" smtClean="0"/>
              <a:t>1.	Personal Choice Behavior </a:t>
            </a:r>
          </a:p>
          <a:p>
            <a:pPr lvl="1"/>
            <a:r>
              <a:rPr lang="en-US" sz="2400" dirty="0" smtClean="0"/>
              <a:t>2.	Hassle Log and Anger Reducers</a:t>
            </a:r>
          </a:p>
          <a:p>
            <a:pPr lvl="1"/>
            <a:r>
              <a:rPr lang="en-US" sz="2400" dirty="0" smtClean="0"/>
              <a:t>3.	Anger Triggers and Attribution Retraining</a:t>
            </a:r>
          </a:p>
          <a:p>
            <a:pPr lvl="1"/>
            <a:r>
              <a:rPr lang="en-US" sz="2400" dirty="0" smtClean="0"/>
              <a:t>4.	Self-Instruction and Consequential Thinking</a:t>
            </a:r>
          </a:p>
          <a:p>
            <a:pPr lvl="1"/>
            <a:r>
              <a:rPr lang="en-US" sz="2400" dirty="0" smtClean="0"/>
              <a:t>5.	Social Problem-Solving</a:t>
            </a:r>
          </a:p>
          <a:p>
            <a:r>
              <a:rPr lang="en-US" sz="2800" dirty="0" smtClean="0"/>
              <a:t>Booster sessions and maintenance plan</a:t>
            </a:r>
          </a:p>
        </p:txBody>
      </p:sp>
    </p:spTree>
    <p:extLst>
      <p:ext uri="{BB962C8B-B14F-4D97-AF65-F5344CB8AC3E}">
        <p14:creationId xmlns:p14="http://schemas.microsoft.com/office/powerpoint/2010/main" val="2464189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914400"/>
            <a:ext cx="6172200" cy="1893888"/>
          </a:xfrm>
        </p:spPr>
        <p:txBody>
          <a:bodyPr>
            <a:noAutofit/>
          </a:bodyPr>
          <a:lstStyle/>
          <a:p>
            <a:pPr>
              <a:defRPr/>
            </a:pPr>
            <a:r>
              <a:rPr lang="en-US" sz="6000" b="1" dirty="0" smtClean="0">
                <a:solidFill>
                  <a:srgbClr val="C00000"/>
                </a:solidFill>
              </a:rPr>
              <a:t>Problem-Solving Discourse</a:t>
            </a:r>
            <a:endParaRPr lang="en-US" sz="6000" b="1" dirty="0">
              <a:solidFill>
                <a:srgbClr val="C00000"/>
              </a:solidFill>
            </a:endParaRPr>
          </a:p>
        </p:txBody>
      </p:sp>
      <p:sp>
        <p:nvSpPr>
          <p:cNvPr id="6147" name="Subtitle 2"/>
          <p:cNvSpPr>
            <a:spLocks noGrp="1"/>
          </p:cNvSpPr>
          <p:nvPr>
            <p:ph type="subTitle" idx="1"/>
          </p:nvPr>
        </p:nvSpPr>
        <p:spPr>
          <a:xfrm>
            <a:off x="2286000" y="5003800"/>
            <a:ext cx="6172200" cy="1371600"/>
          </a:xfrm>
        </p:spPr>
        <p:txBody>
          <a:bodyPr>
            <a:normAutofit fontScale="92500" lnSpcReduction="10000"/>
          </a:bodyPr>
          <a:lstStyle/>
          <a:p>
            <a:r>
              <a:rPr lang="en-US" altLang="en-US" dirty="0" smtClean="0">
                <a:solidFill>
                  <a:schemeClr val="tx1"/>
                </a:solidFill>
              </a:rPr>
              <a:t>Strategies by Donald Meichenbaum for working with individual aggressive adolescents</a:t>
            </a:r>
          </a:p>
        </p:txBody>
      </p:sp>
    </p:spTree>
    <p:extLst>
      <p:ext uri="{BB962C8B-B14F-4D97-AF65-F5344CB8AC3E}">
        <p14:creationId xmlns:p14="http://schemas.microsoft.com/office/powerpoint/2010/main" val="329484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sz="3200" b="1" dirty="0"/>
              <a:t>Working with Individual </a:t>
            </a:r>
            <a:r>
              <a:rPr lang="en-US" sz="3200" b="1" dirty="0" smtClean="0"/>
              <a:t>Adolescents</a:t>
            </a:r>
            <a:br>
              <a:rPr lang="en-US" sz="3200" b="1" dirty="0" smtClean="0"/>
            </a:br>
            <a:r>
              <a:rPr lang="en-US" sz="3200" b="1" dirty="0" smtClean="0"/>
              <a:t> General </a:t>
            </a:r>
            <a:r>
              <a:rPr lang="en-US" sz="3200" b="1" dirty="0"/>
              <a:t>Considerations</a:t>
            </a:r>
          </a:p>
        </p:txBody>
      </p:sp>
      <p:sp>
        <p:nvSpPr>
          <p:cNvPr id="7171"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altLang="en-US" sz="2800" dirty="0" smtClean="0"/>
              <a:t>Establish </a:t>
            </a:r>
            <a:r>
              <a:rPr lang="en-US" altLang="en-US" sz="2800" dirty="0" smtClean="0">
                <a:solidFill>
                  <a:srgbClr val="CC0000"/>
                </a:solidFill>
              </a:rPr>
              <a:t>collaborative relationship</a:t>
            </a:r>
          </a:p>
          <a:p>
            <a:pPr lvl="1" eaLnBrk="1" hangingPunct="1">
              <a:lnSpc>
                <a:spcPct val="90000"/>
              </a:lnSpc>
            </a:pPr>
            <a:r>
              <a:rPr lang="en-US" altLang="en-US" sz="2400" i="1" dirty="0" smtClean="0"/>
              <a:t>How can we work together?</a:t>
            </a:r>
          </a:p>
          <a:p>
            <a:pPr lvl="1" eaLnBrk="1" hangingPunct="1">
              <a:lnSpc>
                <a:spcPct val="90000"/>
              </a:lnSpc>
            </a:pPr>
            <a:endParaRPr lang="en-US" altLang="en-US" sz="2400" i="1" dirty="0" smtClean="0">
              <a:solidFill>
                <a:srgbClr val="CC0000"/>
              </a:solidFill>
            </a:endParaRPr>
          </a:p>
          <a:p>
            <a:pPr eaLnBrk="1" hangingPunct="1">
              <a:lnSpc>
                <a:spcPct val="90000"/>
              </a:lnSpc>
            </a:pPr>
            <a:r>
              <a:rPr lang="en-US" altLang="en-US" sz="2800" dirty="0" smtClean="0"/>
              <a:t>Respect the </a:t>
            </a:r>
            <a:r>
              <a:rPr lang="en-US" altLang="en-US" sz="2800" dirty="0" smtClean="0">
                <a:solidFill>
                  <a:srgbClr val="CC0000"/>
                </a:solidFill>
              </a:rPr>
              <a:t>youth’s perspective</a:t>
            </a:r>
          </a:p>
          <a:p>
            <a:pPr lvl="1" eaLnBrk="1" hangingPunct="1">
              <a:lnSpc>
                <a:spcPct val="90000"/>
              </a:lnSpc>
            </a:pPr>
            <a:r>
              <a:rPr lang="en-US" altLang="en-US" sz="2400" dirty="0" smtClean="0"/>
              <a:t>Get student to </a:t>
            </a:r>
            <a:r>
              <a:rPr lang="en-US" altLang="en-US" sz="2400" i="1" dirty="0" smtClean="0"/>
              <a:t>convince you</a:t>
            </a:r>
            <a:r>
              <a:rPr lang="en-US" altLang="en-US" sz="2400" dirty="0" smtClean="0"/>
              <a:t> of its authenticity</a:t>
            </a:r>
          </a:p>
          <a:p>
            <a:pPr lvl="1" eaLnBrk="1" hangingPunct="1">
              <a:lnSpc>
                <a:spcPct val="90000"/>
              </a:lnSpc>
            </a:pPr>
            <a:endParaRPr lang="en-US" altLang="en-US" sz="2400" dirty="0" smtClean="0">
              <a:solidFill>
                <a:srgbClr val="CC0000"/>
              </a:solidFill>
            </a:endParaRPr>
          </a:p>
          <a:p>
            <a:pPr eaLnBrk="1" hangingPunct="1">
              <a:lnSpc>
                <a:spcPct val="90000"/>
              </a:lnSpc>
            </a:pPr>
            <a:r>
              <a:rPr lang="en-US" altLang="en-US" sz="2800" dirty="0" smtClean="0"/>
              <a:t>Take a </a:t>
            </a:r>
            <a:r>
              <a:rPr lang="en-US" altLang="en-US" sz="2800" dirty="0" smtClean="0">
                <a:solidFill>
                  <a:srgbClr val="CC0000"/>
                </a:solidFill>
              </a:rPr>
              <a:t>solution-focused</a:t>
            </a:r>
            <a:r>
              <a:rPr lang="en-US" altLang="en-US" sz="2800" dirty="0" smtClean="0"/>
              <a:t> approach</a:t>
            </a:r>
          </a:p>
          <a:p>
            <a:pPr lvl="1" eaLnBrk="1" hangingPunct="1">
              <a:lnSpc>
                <a:spcPct val="90000"/>
              </a:lnSpc>
            </a:pPr>
            <a:r>
              <a:rPr lang="en-US" altLang="en-US" sz="2400" i="1" dirty="0" smtClean="0"/>
              <a:t>Instill hope, a way out</a:t>
            </a:r>
          </a:p>
          <a:p>
            <a:pPr marL="457200" lvl="1" indent="0" eaLnBrk="1" hangingPunct="1">
              <a:lnSpc>
                <a:spcPct val="90000"/>
              </a:lnSpc>
              <a:buNone/>
            </a:pPr>
            <a:endParaRPr lang="en-US" altLang="en-US" sz="2400" i="1" dirty="0" smtClean="0"/>
          </a:p>
          <a:p>
            <a:pPr eaLnBrk="1" hangingPunct="1">
              <a:lnSpc>
                <a:spcPct val="90000"/>
              </a:lnSpc>
            </a:pPr>
            <a:r>
              <a:rPr lang="en-US" altLang="en-US" sz="2800" dirty="0" smtClean="0"/>
              <a:t>Foster</a:t>
            </a:r>
            <a:r>
              <a:rPr lang="en-US" altLang="en-US" sz="2800" dirty="0" smtClean="0">
                <a:solidFill>
                  <a:srgbClr val="CC0000"/>
                </a:solidFill>
              </a:rPr>
              <a:t> responsibility, ownership</a:t>
            </a:r>
          </a:p>
          <a:p>
            <a:pPr eaLnBrk="1" hangingPunct="1">
              <a:lnSpc>
                <a:spcPct val="90000"/>
              </a:lnSpc>
            </a:pPr>
            <a:r>
              <a:rPr lang="en-US" altLang="en-US" sz="2800" dirty="0" smtClean="0"/>
              <a:t>Enact a</a:t>
            </a:r>
            <a:r>
              <a:rPr lang="en-US" altLang="en-US" sz="2800" dirty="0" smtClean="0">
                <a:solidFill>
                  <a:srgbClr val="CC0000"/>
                </a:solidFill>
              </a:rPr>
              <a:t> plan</a:t>
            </a:r>
          </a:p>
          <a:p>
            <a:pPr lvl="1" eaLnBrk="1" hangingPunct="1">
              <a:lnSpc>
                <a:spcPct val="90000"/>
              </a:lnSpc>
              <a:buFont typeface="Wingdings" pitchFamily="2" charset="2"/>
              <a:buNone/>
            </a:pPr>
            <a:endParaRPr lang="en-US" altLang="en-US" dirty="0" smtClean="0"/>
          </a:p>
        </p:txBody>
      </p:sp>
    </p:spTree>
    <p:extLst>
      <p:ext uri="{BB962C8B-B14F-4D97-AF65-F5344CB8AC3E}">
        <p14:creationId xmlns:p14="http://schemas.microsoft.com/office/powerpoint/2010/main" val="451556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7467600" cy="1249362"/>
          </a:xfrm>
        </p:spPr>
        <p:txBody>
          <a:bodyPr>
            <a:normAutofit fontScale="90000"/>
          </a:bodyPr>
          <a:lstStyle/>
          <a:p>
            <a:pPr eaLnBrk="1" fontAlgn="auto" hangingPunct="1">
              <a:spcAft>
                <a:spcPts val="0"/>
              </a:spcAft>
              <a:defRPr/>
            </a:pPr>
            <a:r>
              <a:rPr lang="en-US" b="1" dirty="0">
                <a:solidFill>
                  <a:srgbClr val="C00000"/>
                </a:solidFill>
              </a:rPr>
              <a:t>Problem-Solving </a:t>
            </a:r>
            <a:r>
              <a:rPr lang="en-US" b="1" dirty="0" smtClean="0">
                <a:solidFill>
                  <a:srgbClr val="C00000"/>
                </a:solidFill>
              </a:rPr>
              <a:t>Discourse 					</a:t>
            </a:r>
            <a:r>
              <a:rPr lang="en-US" sz="2200" b="1" dirty="0" smtClean="0">
                <a:solidFill>
                  <a:schemeClr val="tx1">
                    <a:lumMod val="65000"/>
                    <a:lumOff val="35000"/>
                  </a:schemeClr>
                </a:solidFill>
              </a:rPr>
              <a:t>(</a:t>
            </a:r>
            <a:r>
              <a:rPr lang="en-US" sz="2400" b="1" dirty="0" smtClean="0">
                <a:solidFill>
                  <a:schemeClr val="tx1">
                    <a:lumMod val="65000"/>
                    <a:lumOff val="35000"/>
                  </a:schemeClr>
                </a:solidFill>
              </a:rPr>
              <a:t>Meichenbaum, 2008)</a:t>
            </a:r>
            <a:endParaRPr lang="en-US" sz="2400" b="1" dirty="0">
              <a:solidFill>
                <a:schemeClr val="tx1">
                  <a:lumMod val="65000"/>
                  <a:lumOff val="35000"/>
                </a:schemeClr>
              </a:solidFill>
            </a:endParaRPr>
          </a:p>
        </p:txBody>
      </p:sp>
      <p:sp>
        <p:nvSpPr>
          <p:cNvPr id="8195" name="Rectangle 3"/>
          <p:cNvSpPr>
            <a:spLocks noGrp="1" noChangeArrowheads="1"/>
          </p:cNvSpPr>
          <p:nvPr>
            <p:ph sz="quarter" idx="1"/>
          </p:nvPr>
        </p:nvSpPr>
        <p:spPr>
          <a:xfrm>
            <a:off x="457200" y="1600200"/>
            <a:ext cx="7467600" cy="4873625"/>
          </a:xfrm>
        </p:spPr>
        <p:txBody>
          <a:bodyPr>
            <a:normAutofit/>
          </a:bodyPr>
          <a:lstStyle/>
          <a:p>
            <a:pPr eaLnBrk="1" hangingPunct="1"/>
            <a:r>
              <a:rPr lang="en-US" altLang="en-US" dirty="0" smtClean="0"/>
              <a:t>A “</a:t>
            </a:r>
            <a:r>
              <a:rPr lang="en-US" altLang="en-US" dirty="0" smtClean="0">
                <a:solidFill>
                  <a:srgbClr val="CC0000"/>
                </a:solidFill>
              </a:rPr>
              <a:t>Phase-Oriented Problem-Solving</a:t>
            </a:r>
            <a:r>
              <a:rPr lang="en-US" altLang="en-US" dirty="0" smtClean="0"/>
              <a:t>” process to help angry youth become better problem-solvers;</a:t>
            </a:r>
          </a:p>
          <a:p>
            <a:pPr eaLnBrk="1" hangingPunct="1">
              <a:buFont typeface="Wingdings" pitchFamily="2" charset="2"/>
              <a:buNone/>
            </a:pPr>
            <a:endParaRPr lang="en-US" altLang="en-US" dirty="0" smtClean="0"/>
          </a:p>
          <a:p>
            <a:pPr eaLnBrk="1" hangingPunct="1"/>
            <a:r>
              <a:rPr lang="en-US" altLang="en-US" dirty="0" smtClean="0"/>
              <a:t>Follows a </a:t>
            </a:r>
            <a:r>
              <a:rPr lang="en-US" altLang="en-US" dirty="0" smtClean="0">
                <a:solidFill>
                  <a:srgbClr val="CC0000"/>
                </a:solidFill>
              </a:rPr>
              <a:t>“discovery training”</a:t>
            </a:r>
            <a:r>
              <a:rPr lang="en-US" altLang="en-US" dirty="0" smtClean="0"/>
              <a:t> model</a:t>
            </a:r>
          </a:p>
          <a:p>
            <a:pPr eaLnBrk="1" hangingPunct="1">
              <a:buFont typeface="Wingdings" pitchFamily="2" charset="2"/>
              <a:buNone/>
            </a:pPr>
            <a:endParaRPr lang="en-US" altLang="en-US" dirty="0" smtClean="0"/>
          </a:p>
          <a:p>
            <a:pPr eaLnBrk="1" hangingPunct="1"/>
            <a:r>
              <a:rPr lang="en-US" altLang="en-US" dirty="0" smtClean="0"/>
              <a:t>Helps teach a </a:t>
            </a:r>
            <a:r>
              <a:rPr lang="en-US" altLang="en-US" dirty="0" smtClean="0">
                <a:solidFill>
                  <a:srgbClr val="CC0000"/>
                </a:solidFill>
              </a:rPr>
              <a:t>variety of coping skills</a:t>
            </a:r>
            <a:r>
              <a:rPr lang="en-US" altLang="en-US" dirty="0" smtClean="0"/>
              <a:t> and problem-solving vocabulary</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2438913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b="1" dirty="0">
                <a:solidFill>
                  <a:schemeClr val="tx1">
                    <a:lumMod val="65000"/>
                    <a:lumOff val="35000"/>
                  </a:schemeClr>
                </a:solidFill>
              </a:rPr>
              <a:t>Problem-Solving Discourse</a:t>
            </a:r>
          </a:p>
        </p:txBody>
      </p:sp>
      <p:sp>
        <p:nvSpPr>
          <p:cNvPr id="9219" name="Rectangle 3"/>
          <p:cNvSpPr>
            <a:spLocks noGrp="1" noChangeArrowheads="1"/>
          </p:cNvSpPr>
          <p:nvPr>
            <p:ph sz="quarter" idx="1"/>
          </p:nvPr>
        </p:nvSpPr>
        <p:spPr>
          <a:xfrm>
            <a:off x="304800" y="1981200"/>
            <a:ext cx="8534400" cy="4343400"/>
          </a:xfrm>
        </p:spPr>
        <p:txBody>
          <a:bodyPr/>
          <a:lstStyle/>
          <a:p>
            <a:pPr eaLnBrk="1" hangingPunct="1"/>
            <a:r>
              <a:rPr lang="en-US" altLang="en-US" b="1" smtClean="0">
                <a:solidFill>
                  <a:srgbClr val="009900"/>
                </a:solidFill>
              </a:rPr>
              <a:t>PHASE I</a:t>
            </a:r>
            <a:r>
              <a:rPr lang="en-US" altLang="en-US" b="1" smtClean="0"/>
              <a:t>  - PREPARATION</a:t>
            </a:r>
          </a:p>
          <a:p>
            <a:pPr lvl="1" eaLnBrk="1" hangingPunct="1"/>
            <a:r>
              <a:rPr lang="en-US" altLang="en-US" smtClean="0"/>
              <a:t>Collaborative alliance, defuse emotions, obtain timeline of aggressive event </a:t>
            </a:r>
          </a:p>
          <a:p>
            <a:pPr eaLnBrk="1" hangingPunct="1"/>
            <a:r>
              <a:rPr lang="en-US" altLang="en-US" b="1" smtClean="0">
                <a:solidFill>
                  <a:srgbClr val="0000FF"/>
                </a:solidFill>
              </a:rPr>
              <a:t>PHASE II</a:t>
            </a:r>
            <a:r>
              <a:rPr lang="en-US" altLang="en-US" b="1" smtClean="0"/>
              <a:t>  - PROBLEM-SOLVING PHASE</a:t>
            </a:r>
            <a:r>
              <a:rPr lang="en-US" altLang="en-US" smtClean="0"/>
              <a:t> </a:t>
            </a:r>
          </a:p>
          <a:p>
            <a:pPr lvl="1" eaLnBrk="1" hangingPunct="1"/>
            <a:r>
              <a:rPr lang="en-US" altLang="en-US" smtClean="0"/>
              <a:t>Consider and develop more prosocial alternatives and assume more responsibility </a:t>
            </a:r>
          </a:p>
          <a:p>
            <a:pPr eaLnBrk="1" hangingPunct="1"/>
            <a:r>
              <a:rPr lang="en-US" altLang="en-US" b="1" smtClean="0">
                <a:solidFill>
                  <a:srgbClr val="FF6600"/>
                </a:solidFill>
              </a:rPr>
              <a:t>PHASE III</a:t>
            </a:r>
            <a:r>
              <a:rPr lang="en-US" altLang="en-US" b="1" smtClean="0"/>
              <a:t>  - IMPLEMENTATION</a:t>
            </a:r>
            <a:r>
              <a:rPr lang="en-US" altLang="en-US" smtClean="0"/>
              <a:t> </a:t>
            </a:r>
          </a:p>
          <a:p>
            <a:pPr lvl="1" eaLnBrk="1" hangingPunct="1"/>
            <a:r>
              <a:rPr lang="en-US" altLang="en-US" smtClean="0"/>
              <a:t>Practice and apply new skills</a:t>
            </a:r>
          </a:p>
        </p:txBody>
      </p:sp>
    </p:spTree>
    <p:extLst>
      <p:ext uri="{BB962C8B-B14F-4D97-AF65-F5344CB8AC3E}">
        <p14:creationId xmlns:p14="http://schemas.microsoft.com/office/powerpoint/2010/main" val="3548289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b="1" dirty="0">
                <a:solidFill>
                  <a:schemeClr val="tx1"/>
                </a:solidFill>
              </a:rPr>
              <a:t>PSD</a:t>
            </a:r>
            <a:br>
              <a:rPr lang="en-US" sz="3800" b="1" dirty="0">
                <a:solidFill>
                  <a:schemeClr val="tx1"/>
                </a:solidFill>
              </a:rPr>
            </a:br>
            <a:r>
              <a:rPr lang="en-US" sz="3800" b="1" dirty="0">
                <a:solidFill>
                  <a:srgbClr val="009900"/>
                </a:solidFill>
              </a:rPr>
              <a:t>PHASE I - PREPARATION</a:t>
            </a:r>
          </a:p>
        </p:txBody>
      </p:sp>
      <p:sp>
        <p:nvSpPr>
          <p:cNvPr id="10243" name="Rectangle 3"/>
          <p:cNvSpPr>
            <a:spLocks noGrp="1" noChangeArrowheads="1"/>
          </p:cNvSpPr>
          <p:nvPr>
            <p:ph sz="quarter" idx="1"/>
          </p:nvPr>
        </p:nvSpPr>
        <p:spPr>
          <a:xfrm>
            <a:off x="457200" y="1905000"/>
            <a:ext cx="8229600" cy="4648200"/>
          </a:xfrm>
        </p:spPr>
        <p:txBody>
          <a:bodyPr>
            <a:normAutofit fontScale="92500" lnSpcReduction="20000"/>
          </a:bodyPr>
          <a:lstStyle/>
          <a:p>
            <a:pPr eaLnBrk="1" hangingPunct="1"/>
            <a:r>
              <a:rPr lang="en-US" altLang="en-US" dirty="0" smtClean="0"/>
              <a:t>If necessary, </a:t>
            </a:r>
            <a:r>
              <a:rPr lang="en-US" altLang="en-US" dirty="0" smtClean="0">
                <a:solidFill>
                  <a:srgbClr val="CC0000"/>
                </a:solidFill>
              </a:rPr>
              <a:t>defuse</a:t>
            </a:r>
            <a:r>
              <a:rPr lang="en-US" altLang="en-US" dirty="0" smtClean="0"/>
              <a:t> the situation and </a:t>
            </a:r>
            <a:r>
              <a:rPr lang="en-US" altLang="en-US" dirty="0" smtClean="0">
                <a:solidFill>
                  <a:srgbClr val="CC0000"/>
                </a:solidFill>
              </a:rPr>
              <a:t>de-escalate</a:t>
            </a:r>
            <a:r>
              <a:rPr lang="en-US" altLang="en-US" dirty="0" smtClean="0"/>
              <a:t> the anger</a:t>
            </a:r>
          </a:p>
          <a:p>
            <a:pPr eaLnBrk="1" hangingPunct="1"/>
            <a:endParaRPr lang="en-US" altLang="en-US" dirty="0" smtClean="0"/>
          </a:p>
          <a:p>
            <a:pPr eaLnBrk="1" hangingPunct="1"/>
            <a:r>
              <a:rPr lang="en-US" altLang="en-US" dirty="0" smtClean="0"/>
              <a:t>Explore the </a:t>
            </a:r>
            <a:r>
              <a:rPr lang="en-US" altLang="en-US" dirty="0" smtClean="0">
                <a:solidFill>
                  <a:srgbClr val="CC0000"/>
                </a:solidFill>
              </a:rPr>
              <a:t>“what, when, where, who”</a:t>
            </a:r>
            <a:r>
              <a:rPr lang="en-US" altLang="en-US" dirty="0" smtClean="0"/>
              <a:t> of the present incident – “mental videotape”</a:t>
            </a:r>
          </a:p>
          <a:p>
            <a:pPr eaLnBrk="1" hangingPunct="1"/>
            <a:endParaRPr lang="en-US" altLang="en-US" dirty="0" smtClean="0"/>
          </a:p>
          <a:p>
            <a:pPr eaLnBrk="1" hangingPunct="1"/>
            <a:r>
              <a:rPr lang="en-US" altLang="en-US" dirty="0" smtClean="0"/>
              <a:t>Conduct a </a:t>
            </a:r>
            <a:r>
              <a:rPr lang="en-US" altLang="en-US" u="sng" dirty="0" smtClean="0">
                <a:solidFill>
                  <a:srgbClr val="CC0000"/>
                </a:solidFill>
              </a:rPr>
              <a:t>behavioral chain analysis</a:t>
            </a:r>
            <a:r>
              <a:rPr lang="en-US" altLang="en-US" dirty="0" smtClean="0"/>
              <a:t> that connects </a:t>
            </a:r>
            <a:r>
              <a:rPr lang="en-US" altLang="en-US" dirty="0" smtClean="0">
                <a:solidFill>
                  <a:srgbClr val="CC0000"/>
                </a:solidFill>
              </a:rPr>
              <a:t>feelings, thoughts and behaviors</a:t>
            </a:r>
          </a:p>
          <a:p>
            <a:pPr lvl="1" eaLnBrk="1" hangingPunct="1"/>
            <a:r>
              <a:rPr lang="en-US" altLang="en-US" sz="3000" i="1" dirty="0" smtClean="0"/>
              <a:t>How did you </a:t>
            </a:r>
            <a:r>
              <a:rPr lang="en-US" altLang="en-US" sz="3000" i="1" u="sng" dirty="0" smtClean="0"/>
              <a:t>feel</a:t>
            </a:r>
            <a:r>
              <a:rPr lang="en-US" altLang="en-US" sz="3000" i="1" dirty="0" smtClean="0"/>
              <a:t> when that happened to you?</a:t>
            </a:r>
          </a:p>
          <a:p>
            <a:pPr lvl="1" eaLnBrk="1" hangingPunct="1"/>
            <a:r>
              <a:rPr lang="en-US" altLang="en-US" sz="3000" i="1" dirty="0" smtClean="0"/>
              <a:t>What went through your mind at that point</a:t>
            </a:r>
            <a:endParaRPr lang="en-US" altLang="en-US" sz="3000" i="1" dirty="0" smtClean="0">
              <a:solidFill>
                <a:srgbClr val="CC0000"/>
              </a:solidFill>
            </a:endParaRPr>
          </a:p>
          <a:p>
            <a:pPr lvl="1" eaLnBrk="1" hangingPunct="1">
              <a:buFont typeface="Wingdings" pitchFamily="2" charset="2"/>
              <a:buNone/>
            </a:pPr>
            <a:r>
              <a:rPr lang="en-US" altLang="en-US" sz="1500" dirty="0" smtClean="0"/>
              <a:t> </a:t>
            </a:r>
          </a:p>
          <a:p>
            <a:pPr eaLnBrk="1" hangingPunct="1"/>
            <a:endParaRPr lang="en-US" altLang="en-US" sz="1700" dirty="0" smtClean="0"/>
          </a:p>
          <a:p>
            <a:pPr eaLnBrk="1" hangingPunct="1"/>
            <a:endParaRPr lang="en-US" altLang="en-US" sz="1700" dirty="0" smtClean="0"/>
          </a:p>
        </p:txBody>
      </p:sp>
    </p:spTree>
    <p:extLst>
      <p:ext uri="{BB962C8B-B14F-4D97-AF65-F5344CB8AC3E}">
        <p14:creationId xmlns:p14="http://schemas.microsoft.com/office/powerpoint/2010/main" val="4076163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en-US" sz="3400" b="1" cap="none" smtClean="0">
                <a:solidFill>
                  <a:schemeClr val="tx1"/>
                </a:solidFill>
              </a:rPr>
              <a:t>PSD</a:t>
            </a:r>
            <a:r>
              <a:rPr lang="en-US" altLang="en-US" sz="3400" b="1" cap="none" smtClean="0">
                <a:solidFill>
                  <a:srgbClr val="CC0000"/>
                </a:solidFill>
              </a:rPr>
              <a:t/>
            </a:r>
            <a:br>
              <a:rPr lang="en-US" altLang="en-US" sz="3400" b="1" cap="none" smtClean="0">
                <a:solidFill>
                  <a:srgbClr val="CC0000"/>
                </a:solidFill>
              </a:rPr>
            </a:br>
            <a:r>
              <a:rPr lang="en-US" altLang="en-US" sz="3400" b="1" cap="none" smtClean="0">
                <a:solidFill>
                  <a:srgbClr val="009900"/>
                </a:solidFill>
              </a:rPr>
              <a:t>PHASE I - PREPARATION</a:t>
            </a:r>
          </a:p>
        </p:txBody>
      </p:sp>
      <p:sp>
        <p:nvSpPr>
          <p:cNvPr id="11267" name="Rectangle 3"/>
          <p:cNvSpPr>
            <a:spLocks noGrp="1" noChangeArrowheads="1"/>
          </p:cNvSpPr>
          <p:nvPr>
            <p:ph sz="quarter" idx="1"/>
          </p:nvPr>
        </p:nvSpPr>
        <p:spPr>
          <a:xfrm>
            <a:off x="457200" y="1600200"/>
            <a:ext cx="7467600" cy="4873625"/>
          </a:xfrm>
        </p:spPr>
        <p:txBody>
          <a:bodyPr>
            <a:normAutofit lnSpcReduction="10000"/>
          </a:bodyPr>
          <a:lstStyle/>
          <a:p>
            <a:pPr eaLnBrk="1" hangingPunct="1"/>
            <a:r>
              <a:rPr lang="en-US" altLang="en-US" dirty="0" smtClean="0"/>
              <a:t>Emphasize </a:t>
            </a:r>
            <a:r>
              <a:rPr lang="en-US" altLang="en-US" dirty="0" smtClean="0">
                <a:solidFill>
                  <a:srgbClr val="CC0000"/>
                </a:solidFill>
              </a:rPr>
              <a:t>choice behaviors</a:t>
            </a:r>
          </a:p>
          <a:p>
            <a:pPr lvl="1" eaLnBrk="1" hangingPunct="1"/>
            <a:r>
              <a:rPr lang="en-US" altLang="en-US" sz="2400" i="1" dirty="0" smtClean="0"/>
              <a:t>How did you come to </a:t>
            </a:r>
            <a:r>
              <a:rPr lang="en-US" altLang="en-US" sz="2400" i="1" u="sng" dirty="0" smtClean="0"/>
              <a:t>choose</a:t>
            </a:r>
            <a:r>
              <a:rPr lang="en-US" altLang="en-US" sz="2400" i="1" dirty="0" smtClean="0"/>
              <a:t> (decide) to do … ?</a:t>
            </a:r>
          </a:p>
          <a:p>
            <a:pPr lvl="1" eaLnBrk="1" hangingPunct="1"/>
            <a:r>
              <a:rPr lang="en-US" altLang="en-US" sz="2400" i="1" dirty="0" smtClean="0"/>
              <a:t>What happened after you made the choice to …?</a:t>
            </a:r>
          </a:p>
          <a:p>
            <a:pPr lvl="1" eaLnBrk="1" hangingPunct="1">
              <a:buFont typeface="Wingdings" pitchFamily="2" charset="2"/>
              <a:buNone/>
            </a:pPr>
            <a:endParaRPr lang="en-US" altLang="en-US" sz="2400" i="1" dirty="0" smtClean="0">
              <a:solidFill>
                <a:srgbClr val="CC0000"/>
              </a:solidFill>
            </a:endParaRPr>
          </a:p>
          <a:p>
            <a:pPr eaLnBrk="1" hangingPunct="1"/>
            <a:r>
              <a:rPr lang="en-US" altLang="en-US" dirty="0" smtClean="0">
                <a:solidFill>
                  <a:srgbClr val="CC0000"/>
                </a:solidFill>
              </a:rPr>
              <a:t>Summarize</a:t>
            </a:r>
            <a:r>
              <a:rPr lang="en-US" altLang="en-US" dirty="0" smtClean="0"/>
              <a:t> student’s view of the event</a:t>
            </a:r>
          </a:p>
          <a:p>
            <a:pPr lvl="1" eaLnBrk="1" hangingPunct="1"/>
            <a:r>
              <a:rPr lang="en-US" altLang="en-US" sz="2400" i="1" dirty="0" smtClean="0"/>
              <a:t>Correct me I’m wrong, but what I hear you saying is</a:t>
            </a:r>
            <a:r>
              <a:rPr lang="en-US" altLang="en-US" sz="2400" dirty="0" smtClean="0"/>
              <a:t>…</a:t>
            </a:r>
          </a:p>
          <a:p>
            <a:pPr lvl="1" eaLnBrk="1" hangingPunct="1">
              <a:buFont typeface="Wingdings 2" pitchFamily="18" charset="2"/>
              <a:buNone/>
            </a:pPr>
            <a:endParaRPr lang="en-US" altLang="en-US" dirty="0" smtClean="0"/>
          </a:p>
          <a:p>
            <a:pPr eaLnBrk="1" hangingPunct="1"/>
            <a:r>
              <a:rPr lang="en-US" altLang="en-US" dirty="0" smtClean="0"/>
              <a:t>Nurture </a:t>
            </a:r>
            <a:r>
              <a:rPr lang="en-US" altLang="en-US" dirty="0" smtClean="0">
                <a:solidFill>
                  <a:srgbClr val="CC0000"/>
                </a:solidFill>
              </a:rPr>
              <a:t>hopefulness</a:t>
            </a:r>
            <a:r>
              <a:rPr lang="en-US" altLang="en-US" dirty="0" smtClean="0"/>
              <a:t>, a way out</a:t>
            </a:r>
          </a:p>
          <a:p>
            <a:pPr lvl="1" eaLnBrk="1" hangingPunct="1"/>
            <a:r>
              <a:rPr lang="en-US" altLang="en-US" sz="2400" i="1" dirty="0" smtClean="0"/>
              <a:t>Let's see if we can make sense of what happened to you</a:t>
            </a:r>
            <a:r>
              <a:rPr lang="en-US" altLang="en-US" sz="2400" dirty="0" smtClean="0"/>
              <a:t> </a:t>
            </a:r>
          </a:p>
          <a:p>
            <a:pPr lvl="1" eaLnBrk="1" hangingPunct="1"/>
            <a:endParaRPr lang="en-US" altLang="en-US" dirty="0" smtClean="0"/>
          </a:p>
          <a:p>
            <a:pPr eaLnBrk="1" hangingPunct="1"/>
            <a:endParaRPr lang="en-US" altLang="en-US" sz="2600" dirty="0" smtClean="0"/>
          </a:p>
          <a:p>
            <a:pPr eaLnBrk="1" hangingPunct="1"/>
            <a:endParaRPr lang="en-US" altLang="en-US" dirty="0" smtClean="0"/>
          </a:p>
        </p:txBody>
      </p:sp>
    </p:spTree>
    <p:extLst>
      <p:ext uri="{BB962C8B-B14F-4D97-AF65-F5344CB8AC3E}">
        <p14:creationId xmlns:p14="http://schemas.microsoft.com/office/powerpoint/2010/main" val="2633359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en-US" sz="3600" cap="none" smtClean="0"/>
              <a:t>THIS VIDEO DEMONSTRATION…</a:t>
            </a:r>
          </a:p>
        </p:txBody>
      </p:sp>
      <p:sp>
        <p:nvSpPr>
          <p:cNvPr id="12291" name="Content Placeholder 2"/>
          <p:cNvSpPr>
            <a:spLocks noGrp="1"/>
          </p:cNvSpPr>
          <p:nvPr>
            <p:ph sz="quarter" idx="1"/>
          </p:nvPr>
        </p:nvSpPr>
        <p:spPr>
          <a:xfrm>
            <a:off x="457200" y="1600200"/>
            <a:ext cx="7467600" cy="4873625"/>
          </a:xfrm>
        </p:spPr>
        <p:txBody>
          <a:bodyPr>
            <a:normAutofit fontScale="92500" lnSpcReduction="20000"/>
          </a:bodyPr>
          <a:lstStyle/>
          <a:p>
            <a:pPr eaLnBrk="1" hangingPunct="1"/>
            <a:r>
              <a:rPr lang="en-US" altLang="en-US" smtClean="0"/>
              <a:t>Highly compressed timeframe</a:t>
            </a:r>
          </a:p>
          <a:p>
            <a:pPr eaLnBrk="1" hangingPunct="1"/>
            <a:endParaRPr lang="en-US" altLang="en-US" smtClean="0"/>
          </a:p>
          <a:p>
            <a:pPr eaLnBrk="1" hangingPunct="1"/>
            <a:r>
              <a:rPr lang="en-US" altLang="en-US" smtClean="0"/>
              <a:t>Remarkably cooperative client!</a:t>
            </a:r>
          </a:p>
          <a:p>
            <a:pPr eaLnBrk="1" hangingPunct="1">
              <a:buFont typeface="Wingdings" pitchFamily="2" charset="2"/>
              <a:buNone/>
            </a:pPr>
            <a:endParaRPr lang="en-US" altLang="en-US" smtClean="0"/>
          </a:p>
          <a:p>
            <a:pPr eaLnBrk="1" hangingPunct="1"/>
            <a:r>
              <a:rPr lang="en-US" altLang="en-US" smtClean="0"/>
              <a:t>Watch/listen for major objectives</a:t>
            </a:r>
          </a:p>
          <a:p>
            <a:pPr lvl="1" eaLnBrk="1" hangingPunct="1"/>
            <a:r>
              <a:rPr lang="en-US" altLang="en-US" smtClean="0"/>
              <a:t>Thoughts and feelings connection</a:t>
            </a:r>
          </a:p>
          <a:p>
            <a:pPr lvl="1" eaLnBrk="1" hangingPunct="1"/>
            <a:r>
              <a:rPr lang="en-US" altLang="en-US" smtClean="0"/>
              <a:t>Moving locus of control inward</a:t>
            </a:r>
          </a:p>
          <a:p>
            <a:pPr lvl="1" eaLnBrk="1" hangingPunct="1"/>
            <a:r>
              <a:rPr lang="en-US" altLang="en-US" smtClean="0"/>
              <a:t>Taking perspective of other</a:t>
            </a:r>
          </a:p>
          <a:p>
            <a:pPr lvl="1" eaLnBrk="1" hangingPunct="1"/>
            <a:r>
              <a:rPr lang="en-US" altLang="en-US" smtClean="0"/>
              <a:t>Considering alternatives</a:t>
            </a:r>
          </a:p>
          <a:p>
            <a:pPr lvl="1" eaLnBrk="1" hangingPunct="1"/>
            <a:endParaRPr lang="en-US" altLang="en-US" smtClean="0"/>
          </a:p>
          <a:p>
            <a:pPr eaLnBrk="1" hangingPunct="1"/>
            <a:r>
              <a:rPr lang="en-US" altLang="en-US" smtClean="0"/>
              <a:t>Tender Ears Advisory…</a:t>
            </a:r>
          </a:p>
        </p:txBody>
      </p:sp>
      <p:pic>
        <p:nvPicPr>
          <p:cNvPr id="12292" name="Picture 2" descr="http://www.shs-ict.co.uk/ks3/8c/images/video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81400"/>
            <a:ext cx="31702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23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 v. Dichotomous</a:t>
            </a:r>
            <a:endParaRPr lang="en-US" dirty="0"/>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smtClean="0">
                <a:solidFill>
                  <a:srgbClr val="C00000"/>
                </a:solidFill>
              </a:rPr>
              <a:t>Reactive</a:t>
            </a:r>
            <a:r>
              <a:rPr lang="en-US" dirty="0" smtClean="0"/>
              <a:t>					</a:t>
            </a:r>
            <a:r>
              <a:rPr lang="en-US" dirty="0" smtClean="0">
                <a:solidFill>
                  <a:srgbClr val="0070C0"/>
                </a:solidFill>
              </a:rPr>
              <a:t>   Proactive</a:t>
            </a:r>
            <a:endParaRPr lang="en-US" dirty="0">
              <a:solidFill>
                <a:srgbClr val="0070C0"/>
              </a:solidFill>
            </a:endParaRPr>
          </a:p>
        </p:txBody>
      </p:sp>
      <p:sp>
        <p:nvSpPr>
          <p:cNvPr id="4" name="Right Arrow 3"/>
          <p:cNvSpPr/>
          <p:nvPr/>
        </p:nvSpPr>
        <p:spPr>
          <a:xfrm>
            <a:off x="4572000" y="2438400"/>
            <a:ext cx="32766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1050524" y="2438400"/>
            <a:ext cx="3543670" cy="1219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50272" y="4343400"/>
            <a:ext cx="2133600" cy="1219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40911" y="4343400"/>
            <a:ext cx="1905000" cy="1219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71600" y="4572000"/>
            <a:ext cx="1600200" cy="584775"/>
          </a:xfrm>
          <a:prstGeom prst="rect">
            <a:avLst/>
          </a:prstGeom>
          <a:noFill/>
        </p:spPr>
        <p:txBody>
          <a:bodyPr wrap="square" rtlCol="0">
            <a:spAutoFit/>
          </a:bodyPr>
          <a:lstStyle/>
          <a:p>
            <a:r>
              <a:rPr lang="en-US" sz="3200" dirty="0" smtClean="0"/>
              <a:t>Reactive</a:t>
            </a:r>
            <a:endParaRPr lang="en-US" sz="3200" dirty="0"/>
          </a:p>
        </p:txBody>
      </p:sp>
      <p:sp>
        <p:nvSpPr>
          <p:cNvPr id="9" name="TextBox 8"/>
          <p:cNvSpPr txBox="1"/>
          <p:nvPr/>
        </p:nvSpPr>
        <p:spPr>
          <a:xfrm>
            <a:off x="5257799" y="4618166"/>
            <a:ext cx="1788111" cy="584775"/>
          </a:xfrm>
          <a:prstGeom prst="rect">
            <a:avLst/>
          </a:prstGeom>
          <a:noFill/>
        </p:spPr>
        <p:txBody>
          <a:bodyPr wrap="square" rtlCol="0">
            <a:spAutoFit/>
          </a:bodyPr>
          <a:lstStyle/>
          <a:p>
            <a:r>
              <a:rPr lang="en-US" sz="3200" dirty="0" smtClean="0"/>
              <a:t>Proactive</a:t>
            </a:r>
            <a:endParaRPr lang="en-US" sz="3200" dirty="0"/>
          </a:p>
        </p:txBody>
      </p:sp>
      <p:cxnSp>
        <p:nvCxnSpPr>
          <p:cNvPr id="11" name="Straight Arrow Connector 10"/>
          <p:cNvCxnSpPr/>
          <p:nvPr/>
        </p:nvCxnSpPr>
        <p:spPr>
          <a:xfrm>
            <a:off x="3383872" y="4883622"/>
            <a:ext cx="1791810" cy="25153"/>
          </a:xfrm>
          <a:prstGeom prst="straightConnector1">
            <a:avLst/>
          </a:prstGeom>
          <a:ln w="539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84921" y="3048000"/>
            <a:ext cx="1935480" cy="0"/>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064712" y="3048000"/>
            <a:ext cx="1981198" cy="0"/>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96200" y="2209800"/>
            <a:ext cx="1295400" cy="738664"/>
          </a:xfrm>
          <a:prstGeom prst="rect">
            <a:avLst/>
          </a:prstGeom>
          <a:noFill/>
        </p:spPr>
        <p:txBody>
          <a:bodyPr wrap="square" rtlCol="0">
            <a:spAutoFit/>
          </a:bodyPr>
          <a:lstStyle/>
          <a:p>
            <a:r>
              <a:rPr lang="en-US" sz="1400" dirty="0" smtClean="0"/>
              <a:t>E.g. Bushman &amp; Anderson, 2001</a:t>
            </a:r>
            <a:endParaRPr lang="en-US" sz="1400" dirty="0"/>
          </a:p>
        </p:txBody>
      </p:sp>
      <p:sp>
        <p:nvSpPr>
          <p:cNvPr id="24" name="TextBox 23"/>
          <p:cNvSpPr txBox="1"/>
          <p:nvPr/>
        </p:nvSpPr>
        <p:spPr>
          <a:xfrm>
            <a:off x="7391400" y="4419600"/>
            <a:ext cx="1524000" cy="307777"/>
          </a:xfrm>
          <a:prstGeom prst="rect">
            <a:avLst/>
          </a:prstGeom>
          <a:noFill/>
        </p:spPr>
        <p:txBody>
          <a:bodyPr wrap="square" rtlCol="0">
            <a:spAutoFit/>
          </a:bodyPr>
          <a:lstStyle/>
          <a:p>
            <a:r>
              <a:rPr lang="en-US" sz="1400" dirty="0" smtClean="0"/>
              <a:t>E.g., Dodge, 1991</a:t>
            </a:r>
            <a:endParaRPr lang="en-US" sz="1400" dirty="0"/>
          </a:p>
        </p:txBody>
      </p:sp>
      <p:sp>
        <p:nvSpPr>
          <p:cNvPr id="10" name="TextBox 9"/>
          <p:cNvSpPr txBox="1"/>
          <p:nvPr/>
        </p:nvSpPr>
        <p:spPr>
          <a:xfrm>
            <a:off x="3657600" y="2362538"/>
            <a:ext cx="1657535" cy="461665"/>
          </a:xfrm>
          <a:prstGeom prst="rect">
            <a:avLst/>
          </a:prstGeom>
          <a:noFill/>
        </p:spPr>
        <p:txBody>
          <a:bodyPr wrap="square" rtlCol="0">
            <a:spAutoFit/>
          </a:bodyPr>
          <a:lstStyle/>
          <a:p>
            <a:r>
              <a:rPr lang="en-US" sz="2400" dirty="0" smtClean="0"/>
              <a:t>Continuum</a:t>
            </a:r>
            <a:endParaRPr lang="en-US" sz="2400" dirty="0"/>
          </a:p>
        </p:txBody>
      </p:sp>
      <p:sp>
        <p:nvSpPr>
          <p:cNvPr id="12" name="TextBox 11"/>
          <p:cNvSpPr txBox="1"/>
          <p:nvPr/>
        </p:nvSpPr>
        <p:spPr>
          <a:xfrm>
            <a:off x="3383871" y="3464004"/>
            <a:ext cx="1931263" cy="738664"/>
          </a:xfrm>
          <a:prstGeom prst="rect">
            <a:avLst/>
          </a:prstGeom>
          <a:noFill/>
        </p:spPr>
        <p:txBody>
          <a:bodyPr wrap="square" rtlCol="0">
            <a:spAutoFit/>
          </a:bodyPr>
          <a:lstStyle/>
          <a:p>
            <a:r>
              <a:rPr lang="en-US" dirty="0" smtClean="0"/>
              <a:t>  </a:t>
            </a:r>
            <a:r>
              <a:rPr lang="en-US" sz="2400" dirty="0" smtClean="0"/>
              <a:t>Dichotomous</a:t>
            </a:r>
            <a:endParaRPr lang="en-US" sz="2400" dirty="0"/>
          </a:p>
        </p:txBody>
      </p:sp>
    </p:spTree>
    <p:extLst>
      <p:ext uri="{BB962C8B-B14F-4D97-AF65-F5344CB8AC3E}">
        <p14:creationId xmlns:p14="http://schemas.microsoft.com/office/powerpoint/2010/main" val="887059361"/>
      </p:ext>
    </p:extLst>
  </p:cSld>
  <p:clrMapOvr>
    <a:masterClrMapping/>
  </p:clrMapOvr>
  <mc:AlternateContent xmlns:mc="http://schemas.openxmlformats.org/markup-compatibility/2006" xmlns:p14="http://schemas.microsoft.com/office/powerpoint/2010/main">
    <mc:Choice Requires="p14">
      <p:transition spd="slow" p14:dur="2000" advTm="43231"/>
    </mc:Choice>
    <mc:Fallback xmlns="">
      <p:transition spd="slow" advTm="4323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en-US" sz="3200" b="1" cap="none" smtClean="0">
                <a:solidFill>
                  <a:schemeClr val="tx1"/>
                </a:solidFill>
              </a:rPr>
              <a:t>PSD</a:t>
            </a:r>
            <a:r>
              <a:rPr lang="en-US" altLang="en-US" sz="3200" b="1" cap="none" smtClean="0">
                <a:solidFill>
                  <a:srgbClr val="CC0000"/>
                </a:solidFill>
              </a:rPr>
              <a:t/>
            </a:r>
            <a:br>
              <a:rPr lang="en-US" altLang="en-US" sz="3200" b="1" cap="none" smtClean="0">
                <a:solidFill>
                  <a:srgbClr val="CC0000"/>
                </a:solidFill>
              </a:rPr>
            </a:br>
            <a:r>
              <a:rPr lang="en-US" altLang="en-US" sz="3200" b="1" cap="none" smtClean="0">
                <a:solidFill>
                  <a:srgbClr val="009900"/>
                </a:solidFill>
              </a:rPr>
              <a:t>PHASE I - PREPARATION</a:t>
            </a:r>
            <a:endParaRPr lang="en-US" altLang="en-US" cap="none" smtClean="0"/>
          </a:p>
        </p:txBody>
      </p:sp>
      <p:sp>
        <p:nvSpPr>
          <p:cNvPr id="14339" name="Content Placeholder 2"/>
          <p:cNvSpPr>
            <a:spLocks noGrp="1"/>
          </p:cNvSpPr>
          <p:nvPr>
            <p:ph sz="quarter" idx="1"/>
          </p:nvPr>
        </p:nvSpPr>
        <p:spPr>
          <a:xfrm>
            <a:off x="457200" y="1600200"/>
            <a:ext cx="7467600" cy="4873625"/>
          </a:xfrm>
        </p:spPr>
        <p:txBody>
          <a:bodyPr/>
          <a:lstStyle/>
          <a:p>
            <a:pPr algn="ctr" eaLnBrk="1" hangingPunct="1">
              <a:buFont typeface="Wingdings" pitchFamily="2" charset="2"/>
              <a:buNone/>
            </a:pPr>
            <a:endParaRPr lang="en-US" altLang="en-US" smtClean="0"/>
          </a:p>
          <a:p>
            <a:pPr algn="ctr" eaLnBrk="1" hangingPunct="1">
              <a:buFont typeface="Wingdings" pitchFamily="2" charset="2"/>
              <a:buNone/>
            </a:pPr>
            <a:r>
              <a:rPr lang="en-US" altLang="en-US" sz="3600" smtClean="0"/>
              <a:t>What did you observe?</a:t>
            </a:r>
          </a:p>
          <a:p>
            <a:pPr algn="ctr" eaLnBrk="1" hangingPunct="1">
              <a:buFont typeface="Wingdings" pitchFamily="2" charset="2"/>
              <a:buNone/>
            </a:pPr>
            <a:r>
              <a:rPr lang="en-US" altLang="en-US" sz="3600" smtClean="0"/>
              <a:t>What more do you want to know about this youth?</a:t>
            </a:r>
          </a:p>
          <a:p>
            <a:pPr algn="ctr" eaLnBrk="1" hangingPunct="1">
              <a:buFont typeface="Wingdings" pitchFamily="2" charset="2"/>
              <a:buNone/>
            </a:pPr>
            <a:endParaRPr lang="en-US" altLang="en-US" sz="3600" smtClean="0"/>
          </a:p>
        </p:txBody>
      </p:sp>
      <p:pic>
        <p:nvPicPr>
          <p:cNvPr id="14340" name="Picture 2" descr="http://www.compassmentalhealth.com/images/Counseling_ic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14800"/>
            <a:ext cx="25971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170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en-US" sz="3400" b="1" cap="none" smtClean="0">
                <a:solidFill>
                  <a:schemeClr val="tx1"/>
                </a:solidFill>
              </a:rPr>
              <a:t>PSD</a:t>
            </a:r>
            <a:r>
              <a:rPr lang="en-US" altLang="en-US" sz="3400" b="1" cap="none" smtClean="0">
                <a:solidFill>
                  <a:srgbClr val="CC0000"/>
                </a:solidFill>
              </a:rPr>
              <a:t/>
            </a:r>
            <a:br>
              <a:rPr lang="en-US" altLang="en-US" sz="3400" b="1" cap="none" smtClean="0">
                <a:solidFill>
                  <a:srgbClr val="CC0000"/>
                </a:solidFill>
              </a:rPr>
            </a:br>
            <a:r>
              <a:rPr lang="en-US" altLang="en-US" sz="3400" b="1" cap="none" smtClean="0">
                <a:solidFill>
                  <a:srgbClr val="0000FF"/>
                </a:solidFill>
              </a:rPr>
              <a:t>PHASE II - PROBLEM SOLVING</a:t>
            </a:r>
          </a:p>
        </p:txBody>
      </p:sp>
      <p:sp>
        <p:nvSpPr>
          <p:cNvPr id="15363" name="Rectangle 3"/>
          <p:cNvSpPr>
            <a:spLocks noGrp="1" noChangeArrowheads="1"/>
          </p:cNvSpPr>
          <p:nvPr>
            <p:ph sz="quarter" idx="1"/>
          </p:nvPr>
        </p:nvSpPr>
        <p:spPr>
          <a:xfrm>
            <a:off x="457200" y="1981200"/>
            <a:ext cx="8229600" cy="4343400"/>
          </a:xfrm>
        </p:spPr>
        <p:txBody>
          <a:bodyPr/>
          <a:lstStyle/>
          <a:p>
            <a:pPr eaLnBrk="1" hangingPunct="1">
              <a:lnSpc>
                <a:spcPct val="90000"/>
              </a:lnSpc>
            </a:pPr>
            <a:r>
              <a:rPr lang="en-US" altLang="en-US" dirty="0" smtClean="0"/>
              <a:t>Help the client </a:t>
            </a:r>
            <a:r>
              <a:rPr lang="en-US" altLang="en-US" dirty="0" smtClean="0">
                <a:solidFill>
                  <a:srgbClr val="CC0000"/>
                </a:solidFill>
              </a:rPr>
              <a:t>take the perspective</a:t>
            </a:r>
            <a:r>
              <a:rPr lang="en-US" altLang="en-US" dirty="0" smtClean="0"/>
              <a:t> of others</a:t>
            </a:r>
          </a:p>
          <a:p>
            <a:pPr lvl="1" eaLnBrk="1" hangingPunct="1">
              <a:lnSpc>
                <a:spcPct val="90000"/>
              </a:lnSpc>
            </a:pPr>
            <a:r>
              <a:rPr lang="en-US" altLang="en-US" sz="2200" i="1" dirty="0" smtClean="0"/>
              <a:t>What was going through his head when he saw you?</a:t>
            </a:r>
          </a:p>
          <a:p>
            <a:pPr lvl="1" eaLnBrk="1" hangingPunct="1">
              <a:lnSpc>
                <a:spcPct val="90000"/>
              </a:lnSpc>
            </a:pPr>
            <a:r>
              <a:rPr lang="en-US" altLang="en-US" sz="2200" i="1" dirty="0" smtClean="0"/>
              <a:t>If you were thinking that, would you have done the same thing?</a:t>
            </a:r>
          </a:p>
          <a:p>
            <a:pPr lvl="1" eaLnBrk="1" hangingPunct="1">
              <a:lnSpc>
                <a:spcPct val="90000"/>
              </a:lnSpc>
            </a:pPr>
            <a:endParaRPr lang="en-US" altLang="en-US" sz="2200" i="1" dirty="0" smtClean="0"/>
          </a:p>
          <a:p>
            <a:pPr eaLnBrk="1" hangingPunct="1">
              <a:lnSpc>
                <a:spcPct val="90000"/>
              </a:lnSpc>
            </a:pPr>
            <a:r>
              <a:rPr lang="en-US" altLang="en-US" dirty="0" smtClean="0"/>
              <a:t>Help the client </a:t>
            </a:r>
            <a:r>
              <a:rPr lang="en-US" altLang="en-US" dirty="0" smtClean="0">
                <a:solidFill>
                  <a:srgbClr val="CC0000"/>
                </a:solidFill>
              </a:rPr>
              <a:t>generate causal explanations</a:t>
            </a:r>
          </a:p>
          <a:p>
            <a:pPr lvl="1" eaLnBrk="1" hangingPunct="1">
              <a:lnSpc>
                <a:spcPct val="90000"/>
              </a:lnSpc>
            </a:pPr>
            <a:r>
              <a:rPr lang="en-US" altLang="en-US" sz="2200" i="1" dirty="0" smtClean="0"/>
              <a:t>Why do you think he got so mad about that?</a:t>
            </a:r>
          </a:p>
          <a:p>
            <a:pPr lvl="1" eaLnBrk="1" hangingPunct="1">
              <a:lnSpc>
                <a:spcPct val="90000"/>
              </a:lnSpc>
            </a:pPr>
            <a:r>
              <a:rPr lang="en-US" altLang="en-US" sz="2200" i="1" dirty="0" smtClean="0"/>
              <a:t>What seemed to trigger the problem?</a:t>
            </a:r>
          </a:p>
          <a:p>
            <a:pPr lvl="1" eaLnBrk="1" hangingPunct="1">
              <a:lnSpc>
                <a:spcPct val="90000"/>
              </a:lnSpc>
            </a:pPr>
            <a:r>
              <a:rPr lang="en-US" altLang="en-US" sz="2200" i="1" dirty="0" smtClean="0"/>
              <a:t>Everything was going okay until what?</a:t>
            </a:r>
            <a:r>
              <a:rPr lang="en-US" altLang="en-US" sz="2200" dirty="0" smtClean="0"/>
              <a:t> </a:t>
            </a:r>
            <a:endParaRPr lang="en-US" altLang="en-US" sz="2200" i="1" dirty="0" smtClean="0"/>
          </a:p>
          <a:p>
            <a:pPr lvl="1" eaLnBrk="1" hangingPunct="1">
              <a:lnSpc>
                <a:spcPct val="90000"/>
              </a:lnSpc>
              <a:buFont typeface="Wingdings" pitchFamily="2" charset="2"/>
              <a:buNone/>
            </a:pPr>
            <a:r>
              <a:rPr lang="en-US" altLang="en-US" sz="2200" dirty="0" smtClean="0"/>
              <a:t> </a:t>
            </a:r>
            <a:endParaRPr lang="en-US" altLang="en-US" sz="2200" dirty="0" smtClean="0">
              <a:solidFill>
                <a:srgbClr val="CC0000"/>
              </a:solidFill>
            </a:endParaRPr>
          </a:p>
          <a:p>
            <a:pPr eaLnBrk="1" hangingPunct="1">
              <a:lnSpc>
                <a:spcPct val="90000"/>
              </a:lnSpc>
            </a:pPr>
            <a:endParaRPr lang="en-US" altLang="en-US" sz="2600" dirty="0" smtClean="0">
              <a:solidFill>
                <a:srgbClr val="CC0000"/>
              </a:solidFill>
            </a:endParaRPr>
          </a:p>
          <a:p>
            <a:pPr eaLnBrk="1" hangingPunct="1">
              <a:lnSpc>
                <a:spcPct val="90000"/>
              </a:lnSpc>
            </a:pPr>
            <a:endParaRPr lang="en-US" altLang="en-US" sz="2600" dirty="0" smtClean="0"/>
          </a:p>
          <a:p>
            <a:pPr eaLnBrk="1" hangingPunct="1">
              <a:lnSpc>
                <a:spcPct val="90000"/>
              </a:lnSpc>
            </a:pPr>
            <a:endParaRPr lang="en-US" altLang="en-US" sz="2600" dirty="0" smtClean="0"/>
          </a:p>
        </p:txBody>
      </p:sp>
    </p:spTree>
    <p:extLst>
      <p:ext uri="{BB962C8B-B14F-4D97-AF65-F5344CB8AC3E}">
        <p14:creationId xmlns:p14="http://schemas.microsoft.com/office/powerpoint/2010/main" val="3504333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b="1" dirty="0">
                <a:solidFill>
                  <a:schemeClr val="tx1"/>
                </a:solidFill>
              </a:rPr>
              <a:t>PSD</a:t>
            </a:r>
            <a:br>
              <a:rPr lang="en-US" sz="3800" b="1" dirty="0">
                <a:solidFill>
                  <a:schemeClr val="tx1"/>
                </a:solidFill>
              </a:rPr>
            </a:br>
            <a:r>
              <a:rPr lang="en-US" sz="3800" b="1" dirty="0">
                <a:solidFill>
                  <a:srgbClr val="0000FF"/>
                </a:solidFill>
              </a:rPr>
              <a:t>PHASE II - PROBLEM SOLVING</a:t>
            </a:r>
          </a:p>
        </p:txBody>
      </p:sp>
      <p:sp>
        <p:nvSpPr>
          <p:cNvPr id="16387"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altLang="en-US" dirty="0" smtClean="0"/>
              <a:t>Help the client </a:t>
            </a:r>
            <a:r>
              <a:rPr lang="en-US" altLang="en-US" dirty="0" smtClean="0">
                <a:solidFill>
                  <a:srgbClr val="CC0000"/>
                </a:solidFill>
              </a:rPr>
              <a:t>generate alternative solutions</a:t>
            </a:r>
          </a:p>
          <a:p>
            <a:pPr lvl="1" eaLnBrk="1" hangingPunct="1">
              <a:lnSpc>
                <a:spcPct val="90000"/>
              </a:lnSpc>
            </a:pPr>
            <a:r>
              <a:rPr lang="en-US" altLang="en-US" sz="2200" i="1" dirty="0" smtClean="0"/>
              <a:t>What other ways are there to try to solve the problem?</a:t>
            </a:r>
            <a:r>
              <a:rPr lang="en-US" altLang="en-US" sz="2200" dirty="0" smtClean="0"/>
              <a:t> </a:t>
            </a:r>
          </a:p>
          <a:p>
            <a:pPr lvl="1" eaLnBrk="1" hangingPunct="1">
              <a:lnSpc>
                <a:spcPct val="90000"/>
              </a:lnSpc>
            </a:pPr>
            <a:r>
              <a:rPr lang="en-US" altLang="en-US" sz="2200" i="1" dirty="0" smtClean="0"/>
              <a:t>Can you think of a different way so X wouldn’t happen?</a:t>
            </a:r>
            <a:r>
              <a:rPr lang="en-US" altLang="en-US" sz="2200" dirty="0" smtClean="0"/>
              <a:t> </a:t>
            </a:r>
            <a:br>
              <a:rPr lang="en-US" altLang="en-US" sz="2200" dirty="0" smtClean="0"/>
            </a:br>
            <a:endParaRPr lang="en-US" altLang="en-US" sz="2200" dirty="0" smtClean="0">
              <a:solidFill>
                <a:srgbClr val="CC0000"/>
              </a:solidFill>
            </a:endParaRPr>
          </a:p>
          <a:p>
            <a:pPr eaLnBrk="1" hangingPunct="1">
              <a:lnSpc>
                <a:spcPct val="90000"/>
              </a:lnSpc>
            </a:pPr>
            <a:r>
              <a:rPr lang="en-US" altLang="en-US" dirty="0" smtClean="0"/>
              <a:t>Help the client </a:t>
            </a:r>
            <a:r>
              <a:rPr lang="en-US" altLang="en-US" dirty="0" smtClean="0">
                <a:solidFill>
                  <a:srgbClr val="CC0000"/>
                </a:solidFill>
              </a:rPr>
              <a:t>notice warning signs</a:t>
            </a:r>
          </a:p>
          <a:p>
            <a:pPr lvl="1" eaLnBrk="1" hangingPunct="1">
              <a:lnSpc>
                <a:spcPct val="90000"/>
              </a:lnSpc>
            </a:pPr>
            <a:r>
              <a:rPr lang="en-US" altLang="en-US" sz="2200" i="1" dirty="0" smtClean="0"/>
              <a:t>How can you (or others) tell when you are first getting upset</a:t>
            </a:r>
            <a:r>
              <a:rPr lang="en-US" altLang="en-US" sz="2200" dirty="0" smtClean="0"/>
              <a:t> ?</a:t>
            </a:r>
            <a:endParaRPr lang="en-US" altLang="en-US" sz="2200" dirty="0" smtClean="0">
              <a:solidFill>
                <a:srgbClr val="CC0000"/>
              </a:solidFill>
            </a:endParaRPr>
          </a:p>
          <a:p>
            <a:pPr lvl="1" eaLnBrk="1" hangingPunct="1">
              <a:lnSpc>
                <a:spcPct val="90000"/>
              </a:lnSpc>
            </a:pPr>
            <a:endParaRPr lang="en-US" altLang="en-US" sz="2200" dirty="0" smtClean="0">
              <a:solidFill>
                <a:srgbClr val="CC0000"/>
              </a:solidFill>
            </a:endParaRPr>
          </a:p>
          <a:p>
            <a:pPr eaLnBrk="1" hangingPunct="1">
              <a:lnSpc>
                <a:spcPct val="90000"/>
              </a:lnSpc>
            </a:pPr>
            <a:r>
              <a:rPr lang="en-US" altLang="en-US" dirty="0" smtClean="0"/>
              <a:t>Foster</a:t>
            </a:r>
            <a:r>
              <a:rPr lang="en-US" altLang="en-US" dirty="0" smtClean="0">
                <a:solidFill>
                  <a:srgbClr val="CC0000"/>
                </a:solidFill>
              </a:rPr>
              <a:t> responsibility (ownership)</a:t>
            </a:r>
          </a:p>
          <a:p>
            <a:pPr lvl="1" eaLnBrk="1" hangingPunct="1">
              <a:lnSpc>
                <a:spcPct val="90000"/>
              </a:lnSpc>
            </a:pPr>
            <a:endParaRPr lang="en-US" altLang="en-US" sz="2200" dirty="0" smtClean="0">
              <a:solidFill>
                <a:srgbClr val="CC0000"/>
              </a:solidFill>
            </a:endParaRPr>
          </a:p>
          <a:p>
            <a:pPr lvl="1" eaLnBrk="1" hangingPunct="1">
              <a:lnSpc>
                <a:spcPct val="90000"/>
              </a:lnSpc>
            </a:pPr>
            <a:endParaRPr lang="en-US" altLang="en-US" sz="2200" dirty="0" smtClean="0">
              <a:solidFill>
                <a:srgbClr val="CC0000"/>
              </a:solidFill>
            </a:endParaRPr>
          </a:p>
          <a:p>
            <a:pPr lvl="1" eaLnBrk="1" hangingPunct="1">
              <a:lnSpc>
                <a:spcPct val="90000"/>
              </a:lnSpc>
            </a:pPr>
            <a:endParaRPr lang="en-US" altLang="en-US" dirty="0" smtClean="0">
              <a:solidFill>
                <a:srgbClr val="CC0000"/>
              </a:solidFill>
            </a:endParaRPr>
          </a:p>
          <a:p>
            <a:pPr eaLnBrk="1" hangingPunct="1">
              <a:lnSpc>
                <a:spcPct val="90000"/>
              </a:lnSpc>
            </a:pPr>
            <a:endParaRPr lang="en-US" altLang="en-US" sz="2600" dirty="0" smtClean="0"/>
          </a:p>
        </p:txBody>
      </p:sp>
    </p:spTree>
    <p:extLst>
      <p:ext uri="{BB962C8B-B14F-4D97-AF65-F5344CB8AC3E}">
        <p14:creationId xmlns:p14="http://schemas.microsoft.com/office/powerpoint/2010/main" val="777729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en-US" sz="3200" b="1" cap="none" smtClean="0">
                <a:solidFill>
                  <a:schemeClr val="tx1"/>
                </a:solidFill>
              </a:rPr>
              <a:t>PSD</a:t>
            </a:r>
            <a:br>
              <a:rPr lang="en-US" altLang="en-US" sz="3200" b="1" cap="none" smtClean="0">
                <a:solidFill>
                  <a:schemeClr val="tx1"/>
                </a:solidFill>
              </a:rPr>
            </a:br>
            <a:r>
              <a:rPr lang="en-US" altLang="en-US" sz="3200" b="1" cap="none" smtClean="0">
                <a:solidFill>
                  <a:srgbClr val="0000FF"/>
                </a:solidFill>
              </a:rPr>
              <a:t>PHASE II - PROBLEM SOLVING</a:t>
            </a:r>
            <a:endParaRPr lang="en-US" altLang="en-US" cap="none" smtClean="0"/>
          </a:p>
        </p:txBody>
      </p:sp>
      <p:sp>
        <p:nvSpPr>
          <p:cNvPr id="18435" name="Content Placeholder 2"/>
          <p:cNvSpPr>
            <a:spLocks noGrp="1"/>
          </p:cNvSpPr>
          <p:nvPr>
            <p:ph sz="quarter" idx="1"/>
          </p:nvPr>
        </p:nvSpPr>
        <p:spPr>
          <a:xfrm>
            <a:off x="457200" y="1600200"/>
            <a:ext cx="7467600" cy="4873625"/>
          </a:xfrm>
        </p:spPr>
        <p:txBody>
          <a:bodyPr/>
          <a:lstStyle/>
          <a:p>
            <a:pPr algn="ctr" eaLnBrk="1" hangingPunct="1">
              <a:buFont typeface="Wingdings" pitchFamily="2" charset="2"/>
              <a:buNone/>
            </a:pPr>
            <a:endParaRPr lang="en-US" altLang="en-US" smtClean="0"/>
          </a:p>
          <a:p>
            <a:pPr algn="ctr" eaLnBrk="1" hangingPunct="1">
              <a:buFont typeface="Wingdings" pitchFamily="2" charset="2"/>
              <a:buNone/>
            </a:pPr>
            <a:r>
              <a:rPr lang="en-US" altLang="en-US" sz="3600" smtClean="0"/>
              <a:t>What did you observe?</a:t>
            </a:r>
          </a:p>
          <a:p>
            <a:pPr algn="ctr" eaLnBrk="1" hangingPunct="1">
              <a:buFont typeface="Wingdings" pitchFamily="2" charset="2"/>
              <a:buNone/>
            </a:pPr>
            <a:r>
              <a:rPr lang="en-US" altLang="en-US" sz="3600" smtClean="0"/>
              <a:t>What direction would you take now?</a:t>
            </a:r>
          </a:p>
        </p:txBody>
      </p:sp>
      <p:pic>
        <p:nvPicPr>
          <p:cNvPr id="18436" name="Picture 2" descr="http://www.compassmentalhealth.com/images/Counseling_ic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389438"/>
            <a:ext cx="25971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924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b="1">
                <a:solidFill>
                  <a:schemeClr val="tx1"/>
                </a:solidFill>
              </a:rPr>
              <a:t>PSD</a:t>
            </a:r>
            <a:br>
              <a:rPr lang="en-US" sz="3800" b="1">
                <a:solidFill>
                  <a:schemeClr val="tx1"/>
                </a:solidFill>
              </a:rPr>
            </a:br>
            <a:r>
              <a:rPr lang="en-US" sz="3800" b="1">
                <a:solidFill>
                  <a:srgbClr val="FF6600"/>
                </a:solidFill>
              </a:rPr>
              <a:t>PHASE III - IMPLEMENTATION</a:t>
            </a:r>
          </a:p>
        </p:txBody>
      </p:sp>
      <p:sp>
        <p:nvSpPr>
          <p:cNvPr id="19459" name="Rectangle 3"/>
          <p:cNvSpPr>
            <a:spLocks noGrp="1" noChangeArrowheads="1"/>
          </p:cNvSpPr>
          <p:nvPr>
            <p:ph sz="quarter" idx="1"/>
          </p:nvPr>
        </p:nvSpPr>
        <p:spPr>
          <a:xfrm>
            <a:off x="457200" y="1981200"/>
            <a:ext cx="8229600" cy="4191000"/>
          </a:xfrm>
        </p:spPr>
        <p:txBody>
          <a:bodyPr>
            <a:normAutofit lnSpcReduction="10000"/>
          </a:bodyPr>
          <a:lstStyle/>
          <a:p>
            <a:pPr eaLnBrk="1" hangingPunct="1"/>
            <a:r>
              <a:rPr lang="en-US" altLang="en-US" dirty="0" smtClean="0"/>
              <a:t>Covey a “</a:t>
            </a:r>
            <a:r>
              <a:rPr lang="en-US" altLang="en-US" dirty="0" smtClean="0">
                <a:solidFill>
                  <a:srgbClr val="CC0000"/>
                </a:solidFill>
              </a:rPr>
              <a:t>challenge</a:t>
            </a:r>
            <a:r>
              <a:rPr lang="en-US" altLang="en-US" dirty="0" smtClean="0"/>
              <a:t>” and bolster self-confidence</a:t>
            </a:r>
          </a:p>
          <a:p>
            <a:pPr lvl="1" eaLnBrk="1" hangingPunct="1"/>
            <a:r>
              <a:rPr lang="en-US" altLang="en-US" sz="2200" i="1" dirty="0" smtClean="0"/>
              <a:t>This might be really difficult. Can you do it?</a:t>
            </a:r>
          </a:p>
          <a:p>
            <a:pPr lvl="1" eaLnBrk="1" hangingPunct="1"/>
            <a:r>
              <a:rPr lang="en-US" altLang="en-US" sz="2200" i="1" dirty="0" smtClean="0"/>
              <a:t>I believe you are mature enough to face this</a:t>
            </a:r>
            <a:r>
              <a:rPr lang="en-US" altLang="en-US" sz="2200" dirty="0" smtClean="0"/>
              <a:t>  </a:t>
            </a:r>
          </a:p>
          <a:p>
            <a:pPr eaLnBrk="1" hangingPunct="1"/>
            <a:r>
              <a:rPr lang="en-US" altLang="en-US" dirty="0" smtClean="0"/>
              <a:t>Generate an </a:t>
            </a:r>
            <a:r>
              <a:rPr lang="en-US" altLang="en-US" dirty="0" smtClean="0">
                <a:solidFill>
                  <a:srgbClr val="CC0000"/>
                </a:solidFill>
              </a:rPr>
              <a:t>action plan</a:t>
            </a:r>
          </a:p>
          <a:p>
            <a:pPr lvl="1" eaLnBrk="1" hangingPunct="1"/>
            <a:r>
              <a:rPr lang="en-US" altLang="en-US" sz="2200" i="1" dirty="0" smtClean="0"/>
              <a:t>What advice would you have for a friend who has this same problem?</a:t>
            </a:r>
          </a:p>
          <a:p>
            <a:pPr lvl="1" eaLnBrk="1" hangingPunct="1"/>
            <a:r>
              <a:rPr lang="en-US" altLang="en-US" sz="2200" i="1" dirty="0" smtClean="0"/>
              <a:t>What has worked for you in the past?</a:t>
            </a:r>
          </a:p>
          <a:p>
            <a:pPr eaLnBrk="1" hangingPunct="1"/>
            <a:r>
              <a:rPr lang="en-US" altLang="en-US" dirty="0" smtClean="0"/>
              <a:t>Help </a:t>
            </a:r>
            <a:r>
              <a:rPr lang="en-US" altLang="en-US" dirty="0" smtClean="0">
                <a:solidFill>
                  <a:srgbClr val="CC0000"/>
                </a:solidFill>
              </a:rPr>
              <a:t>anticipate consequences</a:t>
            </a:r>
          </a:p>
          <a:p>
            <a:pPr lvl="1" eaLnBrk="1" hangingPunct="1"/>
            <a:r>
              <a:rPr lang="en-US" altLang="en-US" sz="2200" i="1" dirty="0" smtClean="0"/>
              <a:t>If you do…what do you think will happen?</a:t>
            </a:r>
          </a:p>
        </p:txBody>
      </p:sp>
    </p:spTree>
    <p:extLst>
      <p:ext uri="{BB962C8B-B14F-4D97-AF65-F5344CB8AC3E}">
        <p14:creationId xmlns:p14="http://schemas.microsoft.com/office/powerpoint/2010/main" val="2960181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b="1" dirty="0">
                <a:solidFill>
                  <a:schemeClr val="tx1"/>
                </a:solidFill>
              </a:rPr>
              <a:t>PSD</a:t>
            </a:r>
            <a:br>
              <a:rPr lang="en-US" sz="3800" b="1" dirty="0">
                <a:solidFill>
                  <a:schemeClr val="tx1"/>
                </a:solidFill>
              </a:rPr>
            </a:br>
            <a:r>
              <a:rPr lang="en-US" sz="3800" b="1" dirty="0">
                <a:solidFill>
                  <a:srgbClr val="FF6600"/>
                </a:solidFill>
              </a:rPr>
              <a:t>PHASE III - IMPLEMENTATION</a:t>
            </a:r>
          </a:p>
        </p:txBody>
      </p:sp>
      <p:sp>
        <p:nvSpPr>
          <p:cNvPr id="20483" name="Rectangle 3"/>
          <p:cNvSpPr>
            <a:spLocks noGrp="1" noChangeArrowheads="1"/>
          </p:cNvSpPr>
          <p:nvPr>
            <p:ph sz="quarter" idx="1"/>
          </p:nvPr>
        </p:nvSpPr>
        <p:spPr>
          <a:xfrm>
            <a:off x="457200" y="1600200"/>
            <a:ext cx="7467600" cy="4873625"/>
          </a:xfrm>
        </p:spPr>
        <p:txBody>
          <a:bodyPr/>
          <a:lstStyle/>
          <a:p>
            <a:pPr eaLnBrk="1" hangingPunct="1"/>
            <a:r>
              <a:rPr lang="en-US" altLang="en-US" dirty="0" smtClean="0"/>
              <a:t>Help </a:t>
            </a:r>
            <a:r>
              <a:rPr lang="en-US" altLang="en-US" dirty="0" smtClean="0">
                <a:solidFill>
                  <a:srgbClr val="CC0000"/>
                </a:solidFill>
              </a:rPr>
              <a:t>anticipate barriers</a:t>
            </a:r>
          </a:p>
          <a:p>
            <a:pPr lvl="1" eaLnBrk="1" hangingPunct="1"/>
            <a:r>
              <a:rPr lang="en-US" altLang="en-US" sz="2200" i="1" dirty="0" smtClean="0"/>
              <a:t>Let’s suppose that…</a:t>
            </a:r>
          </a:p>
          <a:p>
            <a:pPr lvl="1" eaLnBrk="1" hangingPunct="1"/>
            <a:r>
              <a:rPr lang="en-US" altLang="en-US" sz="2200" i="1" dirty="0" smtClean="0"/>
              <a:t>How can you remind yourself to…?</a:t>
            </a:r>
          </a:p>
          <a:p>
            <a:pPr eaLnBrk="1" hangingPunct="1"/>
            <a:r>
              <a:rPr lang="en-US" altLang="en-US" dirty="0" smtClean="0"/>
              <a:t>Reinforce </a:t>
            </a:r>
            <a:r>
              <a:rPr lang="en-US" altLang="en-US" dirty="0" smtClean="0">
                <a:solidFill>
                  <a:srgbClr val="CC0000"/>
                </a:solidFill>
              </a:rPr>
              <a:t>effort</a:t>
            </a:r>
          </a:p>
          <a:p>
            <a:pPr eaLnBrk="1" hangingPunct="1"/>
            <a:r>
              <a:rPr lang="en-US" altLang="en-US" dirty="0" smtClean="0"/>
              <a:t>Help youth see the </a:t>
            </a:r>
            <a:r>
              <a:rPr lang="en-US" altLang="en-US" dirty="0" smtClean="0">
                <a:solidFill>
                  <a:srgbClr val="CC0000"/>
                </a:solidFill>
              </a:rPr>
              <a:t>connections between action and outcomes</a:t>
            </a:r>
            <a:r>
              <a:rPr lang="en-US" altLang="en-US" dirty="0" smtClean="0"/>
              <a:t> and how he/she will benefit</a:t>
            </a:r>
          </a:p>
          <a:p>
            <a:pPr lvl="1" eaLnBrk="1" hangingPunct="1"/>
            <a:r>
              <a:rPr lang="en-US" altLang="en-US" sz="2200" i="1" dirty="0" smtClean="0"/>
              <a:t>Why is it important for you to stay out of trouble? </a:t>
            </a:r>
          </a:p>
          <a:p>
            <a:pPr lvl="1" eaLnBrk="1" hangingPunct="1"/>
            <a:r>
              <a:rPr lang="en-US" altLang="en-US" sz="2200" i="1" dirty="0" smtClean="0"/>
              <a:t>Do you think you can teach what you have learned to someone else</a:t>
            </a:r>
            <a:r>
              <a:rPr lang="en-US" altLang="en-US" sz="2200" dirty="0" smtClean="0"/>
              <a:t>? </a:t>
            </a:r>
          </a:p>
          <a:p>
            <a:pPr eaLnBrk="1" hangingPunct="1"/>
            <a:endParaRPr lang="en-US" altLang="en-US" sz="2600" dirty="0" smtClean="0">
              <a:solidFill>
                <a:srgbClr val="CC0000"/>
              </a:solidFill>
            </a:endParaRPr>
          </a:p>
          <a:p>
            <a:pPr eaLnBrk="1" hangingPunct="1"/>
            <a:endParaRPr lang="en-US" altLang="en-US" sz="2600" dirty="0" smtClean="0"/>
          </a:p>
        </p:txBody>
      </p:sp>
    </p:spTree>
    <p:extLst>
      <p:ext uri="{BB962C8B-B14F-4D97-AF65-F5344CB8AC3E}">
        <p14:creationId xmlns:p14="http://schemas.microsoft.com/office/powerpoint/2010/main" val="4209745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en-US" sz="3200" b="1" cap="none" smtClean="0">
                <a:solidFill>
                  <a:schemeClr val="tx1"/>
                </a:solidFill>
              </a:rPr>
              <a:t>PSD</a:t>
            </a:r>
            <a:br>
              <a:rPr lang="en-US" altLang="en-US" sz="3200" b="1" cap="none" smtClean="0">
                <a:solidFill>
                  <a:schemeClr val="tx1"/>
                </a:solidFill>
              </a:rPr>
            </a:br>
            <a:r>
              <a:rPr lang="en-US" altLang="en-US" sz="3200" b="1" cap="none" smtClean="0">
                <a:solidFill>
                  <a:srgbClr val="FF6600"/>
                </a:solidFill>
              </a:rPr>
              <a:t>PHASE III - IMPLEMENTATION</a:t>
            </a:r>
            <a:endParaRPr lang="en-US" altLang="en-US" cap="none" smtClean="0"/>
          </a:p>
        </p:txBody>
      </p:sp>
      <p:sp>
        <p:nvSpPr>
          <p:cNvPr id="22531" name="Content Placeholder 2"/>
          <p:cNvSpPr>
            <a:spLocks noGrp="1"/>
          </p:cNvSpPr>
          <p:nvPr>
            <p:ph sz="quarter" idx="1"/>
          </p:nvPr>
        </p:nvSpPr>
        <p:spPr>
          <a:xfrm>
            <a:off x="457200" y="1600200"/>
            <a:ext cx="7467600" cy="4873625"/>
          </a:xfrm>
        </p:spPr>
        <p:txBody>
          <a:bodyPr/>
          <a:lstStyle/>
          <a:p>
            <a:pPr algn="ctr" eaLnBrk="1" hangingPunct="1">
              <a:buFont typeface="Wingdings" pitchFamily="2" charset="2"/>
              <a:buNone/>
            </a:pPr>
            <a:r>
              <a:rPr lang="en-US" altLang="en-US" sz="3200" smtClean="0"/>
              <a:t>What directions should therapy take from here?</a:t>
            </a:r>
          </a:p>
          <a:p>
            <a:pPr algn="ctr" eaLnBrk="1" hangingPunct="1">
              <a:buFont typeface="Wingdings" pitchFamily="2" charset="2"/>
              <a:buNone/>
            </a:pPr>
            <a:r>
              <a:rPr lang="en-US" altLang="en-US" sz="3200" smtClean="0"/>
              <a:t>Who else might you want involved?</a:t>
            </a:r>
          </a:p>
        </p:txBody>
      </p:sp>
      <p:pic>
        <p:nvPicPr>
          <p:cNvPr id="22532" name="Picture 2" descr="http://www.compassmentalhealth.com/images/Counseling_ic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62400"/>
            <a:ext cx="25971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492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fontAlgn="auto" hangingPunct="1">
              <a:spcAft>
                <a:spcPts val="0"/>
              </a:spcAft>
              <a:defRPr/>
            </a:pPr>
            <a:r>
              <a:rPr lang="en-US" dirty="0" smtClean="0"/>
              <a:t>Downloads</a:t>
            </a:r>
            <a:endParaRPr lang="en-US" dirty="0"/>
          </a:p>
        </p:txBody>
      </p:sp>
      <p:sp>
        <p:nvSpPr>
          <p:cNvPr id="27651" name="Rectangle 3"/>
          <p:cNvSpPr>
            <a:spLocks noGrp="1" noChangeArrowheads="1"/>
          </p:cNvSpPr>
          <p:nvPr>
            <p:ph type="body" sz="half" idx="4294967295"/>
          </p:nvPr>
        </p:nvSpPr>
        <p:spPr>
          <a:xfrm>
            <a:off x="0" y="1600200"/>
            <a:ext cx="7924800" cy="4530725"/>
          </a:xfrm>
        </p:spPr>
        <p:txBody>
          <a:bodyPr>
            <a:normAutofit fontScale="92500" lnSpcReduction="10000"/>
          </a:bodyPr>
          <a:lstStyle/>
          <a:p>
            <a:pPr marL="609600" indent="-609600" eaLnBrk="1" hangingPunct="1">
              <a:buFont typeface="Wingdings" pitchFamily="2" charset="2"/>
              <a:buNone/>
            </a:pPr>
            <a:r>
              <a:rPr lang="en-US" sz="2600" dirty="0" smtClean="0"/>
              <a:t>	The </a:t>
            </a:r>
            <a:r>
              <a:rPr lang="en-US" sz="2600" b="1" dirty="0" smtClean="0"/>
              <a:t>Problem Solving Discourse Manual </a:t>
            </a:r>
            <a:r>
              <a:rPr lang="en-US" sz="2600" dirty="0" smtClean="0"/>
              <a:t>is available for free download at TeachSafeSchools.org, a website of the Melissa Institute for Violence Prevention and Treatment to provide research-based school violence prevention procedures for educators:</a:t>
            </a:r>
          </a:p>
          <a:p>
            <a:pPr marL="609600" indent="-609600" eaLnBrk="1" hangingPunct="1">
              <a:buFont typeface="Wingdings" pitchFamily="2" charset="2"/>
              <a:buNone/>
            </a:pPr>
            <a:endParaRPr lang="en-US" sz="2600" dirty="0" smtClean="0"/>
          </a:p>
          <a:p>
            <a:pPr marL="609600" indent="-609600" algn="ctr" eaLnBrk="1" hangingPunct="1">
              <a:buFont typeface="Wingdings" pitchFamily="2" charset="2"/>
              <a:buNone/>
            </a:pPr>
            <a:r>
              <a:rPr lang="en-US" sz="2400" dirty="0" smtClean="0">
                <a:hlinkClick r:id="rId3"/>
              </a:rPr>
              <a:t>http://www.teachsafeschools.org/problemsolving.html</a:t>
            </a:r>
            <a:endParaRPr lang="en-US" sz="2400" dirty="0" smtClean="0"/>
          </a:p>
          <a:p>
            <a:pPr marL="609600" indent="-609600" algn="ctr" eaLnBrk="1" hangingPunct="1">
              <a:buFont typeface="Wingdings" pitchFamily="2" charset="2"/>
              <a:buNone/>
            </a:pPr>
            <a:endParaRPr lang="en-US" sz="2000" dirty="0" smtClean="0"/>
          </a:p>
          <a:p>
            <a:pPr marL="609600" indent="-609600" eaLnBrk="1" hangingPunct="1">
              <a:buFont typeface="Wingdings" pitchFamily="2" charset="2"/>
              <a:buNone/>
            </a:pPr>
            <a:r>
              <a:rPr lang="en-US" sz="2000" dirty="0"/>
              <a:t>	</a:t>
            </a:r>
            <a:r>
              <a:rPr lang="en-US" sz="2000" dirty="0" smtClean="0"/>
              <a:t>All videos referenced in this workshop:</a:t>
            </a:r>
          </a:p>
          <a:p>
            <a:pPr marL="609600" indent="-609600" algn="ctr">
              <a:buNone/>
            </a:pPr>
            <a:r>
              <a:rPr lang="en-US" sz="2800" dirty="0">
                <a:hlinkClick r:id="rId4"/>
              </a:rPr>
              <a:t>http://</a:t>
            </a:r>
            <a:r>
              <a:rPr lang="en-US" sz="2800" dirty="0" smtClean="0">
                <a:hlinkClick r:id="rId4"/>
              </a:rPr>
              <a:t>facstaff.uww.edu/larsonj/video.html</a:t>
            </a:r>
            <a:endParaRPr lang="en-US" sz="2800" dirty="0" smtClean="0"/>
          </a:p>
          <a:p>
            <a:pPr marL="609600" indent="-609600" algn="ctr">
              <a:buNone/>
            </a:pPr>
            <a:endParaRPr lang="en-US" sz="2800" dirty="0"/>
          </a:p>
          <a:p>
            <a:pPr marL="609600" indent="-609600" algn="ctr">
              <a:buNone/>
            </a:pPr>
            <a:r>
              <a:rPr lang="en-US" sz="2800" i="1" dirty="0" smtClean="0"/>
              <a:t>Click “?” </a:t>
            </a:r>
            <a:r>
              <a:rPr lang="en-US" sz="2800" i="1" dirty="0"/>
              <a:t>f</a:t>
            </a:r>
            <a:r>
              <a:rPr lang="en-US" sz="2800" i="1" dirty="0" smtClean="0"/>
              <a:t>irst and follow directions</a:t>
            </a:r>
            <a:endParaRPr lang="en-US" sz="2600" i="1" dirty="0" smtClean="0"/>
          </a:p>
        </p:txBody>
      </p:sp>
      <p:pic>
        <p:nvPicPr>
          <p:cNvPr id="27652" name="Picture 4" descr="melmenu_01"/>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7677150" y="381000"/>
            <a:ext cx="1466850" cy="1219200"/>
          </a:xfrm>
          <a:noFill/>
        </p:spPr>
      </p:pic>
    </p:spTree>
    <p:extLst>
      <p:ext uri="{BB962C8B-B14F-4D97-AF65-F5344CB8AC3E}">
        <p14:creationId xmlns:p14="http://schemas.microsoft.com/office/powerpoint/2010/main" val="804071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Exacerbating and Risk Factors for </a:t>
            </a:r>
            <a:r>
              <a:rPr lang="en-US" b="1" dirty="0" smtClean="0"/>
              <a:t>Reactive</a:t>
            </a:r>
            <a:r>
              <a:rPr lang="en-US" b="1" dirty="0" smtClean="0">
                <a:solidFill>
                  <a:srgbClr val="C00000"/>
                </a:solidFill>
              </a:rPr>
              <a:t> Anger and Aggression</a:t>
            </a:r>
            <a:endParaRPr lang="en-US" b="1" dirty="0">
              <a:solidFill>
                <a:srgbClr val="C00000"/>
              </a:solidFill>
            </a:endParaRPr>
          </a:p>
        </p:txBody>
      </p:sp>
      <p:sp>
        <p:nvSpPr>
          <p:cNvPr id="3" name="Content Placeholder 2"/>
          <p:cNvSpPr>
            <a:spLocks noGrp="1"/>
          </p:cNvSpPr>
          <p:nvPr>
            <p:ph idx="1"/>
          </p:nvPr>
        </p:nvSpPr>
        <p:spPr>
          <a:xfrm>
            <a:off x="457200" y="1570037"/>
            <a:ext cx="8229600" cy="4525963"/>
          </a:xfrm>
        </p:spPr>
        <p:txBody>
          <a:bodyPr>
            <a:normAutofit lnSpcReduction="10000"/>
          </a:bodyPr>
          <a:lstStyle/>
          <a:p>
            <a:r>
              <a:rPr lang="en-US" dirty="0" smtClean="0"/>
              <a:t>High risk pregnancy</a:t>
            </a:r>
          </a:p>
          <a:p>
            <a:pPr lvl="1"/>
            <a:r>
              <a:rPr lang="en-US" dirty="0" smtClean="0"/>
              <a:t>Young, poor prenatal nutrition, substance abuse</a:t>
            </a:r>
          </a:p>
          <a:p>
            <a:pPr lvl="1"/>
            <a:r>
              <a:rPr lang="en-US" dirty="0" smtClean="0"/>
              <a:t>Often results in low birth weight</a:t>
            </a:r>
          </a:p>
          <a:p>
            <a:r>
              <a:rPr lang="en-US" dirty="0" smtClean="0"/>
              <a:t>Difficult temperament</a:t>
            </a:r>
          </a:p>
          <a:p>
            <a:r>
              <a:rPr lang="en-US" dirty="0" smtClean="0"/>
              <a:t>Coercive parenting style (Patterson et al.)</a:t>
            </a:r>
          </a:p>
          <a:p>
            <a:pPr lvl="1"/>
            <a:r>
              <a:rPr lang="en-US" dirty="0" smtClean="0"/>
              <a:t>Limited discipline responses</a:t>
            </a:r>
          </a:p>
          <a:p>
            <a:pPr lvl="1"/>
            <a:r>
              <a:rPr lang="en-US" dirty="0" smtClean="0"/>
              <a:t>Poor child monitoring</a:t>
            </a:r>
          </a:p>
          <a:p>
            <a:pPr lvl="1"/>
            <a:r>
              <a:rPr lang="en-US" dirty="0" smtClean="0"/>
              <a:t>Attack-Counterattack -Positive Outcome</a:t>
            </a:r>
          </a:p>
          <a:p>
            <a:pPr lvl="1"/>
            <a:r>
              <a:rPr lang="en-US" dirty="0" smtClean="0"/>
              <a:t>Escalating counterattacks</a:t>
            </a:r>
          </a:p>
          <a:p>
            <a:pPr lvl="1"/>
            <a:endParaRPr lang="en-US" dirty="0" smtClean="0"/>
          </a:p>
          <a:p>
            <a:endParaRPr lang="en-US" dirty="0"/>
          </a:p>
        </p:txBody>
      </p:sp>
      <p:pic>
        <p:nvPicPr>
          <p:cNvPr id="41986" name="Picture 2" descr="http://jbmthinks.com/wp-content/uploads/2011/11/angry-parent-at-coach.jpg"/>
          <p:cNvPicPr>
            <a:picLocks noChangeAspect="1" noChangeArrowheads="1"/>
          </p:cNvPicPr>
          <p:nvPr/>
        </p:nvPicPr>
        <p:blipFill>
          <a:blip r:embed="rId3" cstate="print"/>
          <a:srcRect/>
          <a:stretch>
            <a:fillRect/>
          </a:stretch>
        </p:blipFill>
        <p:spPr bwMode="auto">
          <a:xfrm>
            <a:off x="6534892" y="5410200"/>
            <a:ext cx="2059823" cy="1371600"/>
          </a:xfrm>
          <a:prstGeom prst="rect">
            <a:avLst/>
          </a:prstGeom>
          <a:noFill/>
        </p:spPr>
      </p:pic>
    </p:spTree>
    <p:extLst>
      <p:ext uri="{BB962C8B-B14F-4D97-AF65-F5344CB8AC3E}">
        <p14:creationId xmlns:p14="http://schemas.microsoft.com/office/powerpoint/2010/main" val="320453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76200" y="1143000"/>
            <a:ext cx="1981200" cy="5334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2897027"/>
            <a:ext cx="1828800" cy="923330"/>
          </a:xfrm>
          <a:prstGeom prst="rect">
            <a:avLst/>
          </a:prstGeom>
          <a:noFill/>
        </p:spPr>
        <p:txBody>
          <a:bodyPr wrap="square" rtlCol="0">
            <a:spAutoFit/>
          </a:bodyPr>
          <a:lstStyle/>
          <a:p>
            <a:r>
              <a:rPr lang="en-US" dirty="0" smtClean="0"/>
              <a:t>Parent makes a compliance demand</a:t>
            </a:r>
            <a:endParaRPr lang="en-US" dirty="0"/>
          </a:p>
        </p:txBody>
      </p:sp>
      <p:pic>
        <p:nvPicPr>
          <p:cNvPr id="1026" name="Picture 2" descr="http://www.acclaimimages.com/_gallery/_images_n300/angry_m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775" y="3032760"/>
            <a:ext cx="1513026" cy="1554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2057400"/>
            <a:ext cx="1676400" cy="646331"/>
          </a:xfrm>
          <a:prstGeom prst="rect">
            <a:avLst/>
          </a:prstGeom>
          <a:noFill/>
        </p:spPr>
        <p:txBody>
          <a:bodyPr wrap="square" rtlCol="0">
            <a:spAutoFit/>
          </a:bodyPr>
          <a:lstStyle/>
          <a:p>
            <a:r>
              <a:rPr lang="en-US" i="1" dirty="0" smtClean="0"/>
              <a:t>“Stop hitting your sister</a:t>
            </a:r>
            <a:r>
              <a:rPr lang="en-US" dirty="0" smtClean="0"/>
              <a:t>!”</a:t>
            </a:r>
            <a:endParaRPr lang="en-US" dirty="0"/>
          </a:p>
        </p:txBody>
      </p:sp>
      <p:sp>
        <p:nvSpPr>
          <p:cNvPr id="5" name="Right Arrow 4"/>
          <p:cNvSpPr/>
          <p:nvPr/>
        </p:nvSpPr>
        <p:spPr>
          <a:xfrm>
            <a:off x="6810961" y="1463367"/>
            <a:ext cx="1600200" cy="484632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chumpysclipart.com/images/illustrations/thumbnail/2770_picture_of_an_angry_boy_having_a_tan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23143"/>
            <a:ext cx="1190625"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86200" y="2133600"/>
            <a:ext cx="1524000" cy="646331"/>
          </a:xfrm>
          <a:prstGeom prst="rect">
            <a:avLst/>
          </a:prstGeom>
          <a:noFill/>
        </p:spPr>
        <p:txBody>
          <a:bodyPr wrap="square" rtlCol="0">
            <a:spAutoFit/>
          </a:bodyPr>
          <a:lstStyle/>
          <a:p>
            <a:r>
              <a:rPr lang="en-US" i="1" dirty="0" smtClean="0"/>
              <a:t>“No! She started it!!”</a:t>
            </a:r>
            <a:endParaRPr lang="en-US" i="1" dirty="0"/>
          </a:p>
        </p:txBody>
      </p:sp>
      <p:pic>
        <p:nvPicPr>
          <p:cNvPr id="11" name="Picture 2" descr="http://www.acclaimimages.com/_gallery/_images_n300/angry_m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9036"/>
            <a:ext cx="1513026" cy="1554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57800" y="1665530"/>
            <a:ext cx="1624922" cy="1477328"/>
          </a:xfrm>
          <a:prstGeom prst="rect">
            <a:avLst/>
          </a:prstGeom>
          <a:noFill/>
        </p:spPr>
        <p:txBody>
          <a:bodyPr wrap="square" rtlCol="0">
            <a:spAutoFit/>
          </a:bodyPr>
          <a:lstStyle/>
          <a:p>
            <a:r>
              <a:rPr lang="en-US" i="1" dirty="0" smtClean="0"/>
              <a:t>“All right! All Right! Take it easy! Just keep the noise down, okay?"</a:t>
            </a:r>
            <a:endParaRPr lang="en-US" i="1" dirty="0"/>
          </a:p>
        </p:txBody>
      </p:sp>
      <p:sp>
        <p:nvSpPr>
          <p:cNvPr id="12" name="Right Arrow 11"/>
          <p:cNvSpPr/>
          <p:nvPr/>
        </p:nvSpPr>
        <p:spPr>
          <a:xfrm>
            <a:off x="1292379" y="914400"/>
            <a:ext cx="1374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82722" y="2779931"/>
            <a:ext cx="1270678" cy="2308324"/>
          </a:xfrm>
          <a:prstGeom prst="rect">
            <a:avLst/>
          </a:prstGeom>
          <a:noFill/>
        </p:spPr>
        <p:txBody>
          <a:bodyPr wrap="square" rtlCol="0">
            <a:spAutoFit/>
          </a:bodyPr>
          <a:lstStyle/>
          <a:p>
            <a:r>
              <a:rPr lang="en-US" dirty="0" smtClean="0"/>
              <a:t>Mother’s </a:t>
            </a:r>
            <a:r>
              <a:rPr lang="en-US" i="1" dirty="0" smtClean="0"/>
              <a:t>escape behavior </a:t>
            </a:r>
            <a:r>
              <a:rPr lang="en-US" dirty="0" smtClean="0"/>
              <a:t>is </a:t>
            </a:r>
            <a:r>
              <a:rPr lang="en-US" u="sng" dirty="0" smtClean="0"/>
              <a:t>reinforced </a:t>
            </a:r>
            <a:r>
              <a:rPr lang="en-US" dirty="0" smtClean="0"/>
              <a:t>&amp; child’s </a:t>
            </a:r>
            <a:r>
              <a:rPr lang="en-US" i="1" dirty="0" smtClean="0"/>
              <a:t>antisocial behavior </a:t>
            </a:r>
            <a:r>
              <a:rPr lang="en-US" dirty="0" smtClean="0"/>
              <a:t>is </a:t>
            </a:r>
            <a:r>
              <a:rPr lang="en-US" u="sng" dirty="0" smtClean="0"/>
              <a:t>reinforced</a:t>
            </a:r>
            <a:endParaRPr lang="en-US" u="sng" dirty="0"/>
          </a:p>
        </p:txBody>
      </p:sp>
      <p:sp>
        <p:nvSpPr>
          <p:cNvPr id="14" name="TextBox 13"/>
          <p:cNvSpPr txBox="1"/>
          <p:nvPr/>
        </p:nvSpPr>
        <p:spPr>
          <a:xfrm>
            <a:off x="838200" y="161520"/>
            <a:ext cx="7086600" cy="523220"/>
          </a:xfrm>
          <a:prstGeom prst="rect">
            <a:avLst/>
          </a:prstGeom>
          <a:noFill/>
        </p:spPr>
        <p:txBody>
          <a:bodyPr wrap="square" rtlCol="0">
            <a:spAutoFit/>
          </a:bodyPr>
          <a:lstStyle/>
          <a:p>
            <a:pPr algn="ctr"/>
            <a:r>
              <a:rPr lang="en-US" sz="2800" b="1" dirty="0" smtClean="0"/>
              <a:t>Attack – Counterattack – Positive Outcome</a:t>
            </a:r>
            <a:endParaRPr lang="en-US" sz="2800" b="1" dirty="0"/>
          </a:p>
        </p:txBody>
      </p:sp>
      <p:sp>
        <p:nvSpPr>
          <p:cNvPr id="17" name="Right Arrow 16"/>
          <p:cNvSpPr/>
          <p:nvPr/>
        </p:nvSpPr>
        <p:spPr>
          <a:xfrm>
            <a:off x="3352800" y="914400"/>
            <a:ext cx="1374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a:off x="5581057" y="879159"/>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ved Left Arrow 15"/>
          <p:cNvSpPr/>
          <p:nvPr/>
        </p:nvSpPr>
        <p:spPr>
          <a:xfrm>
            <a:off x="6952991" y="5622042"/>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000625" y="6422695"/>
            <a:ext cx="1348697" cy="461665"/>
          </a:xfrm>
          <a:prstGeom prst="rect">
            <a:avLst/>
          </a:prstGeom>
          <a:noFill/>
        </p:spPr>
        <p:txBody>
          <a:bodyPr wrap="square" rtlCol="0">
            <a:spAutoFit/>
          </a:bodyPr>
          <a:lstStyle/>
          <a:p>
            <a:r>
              <a:rPr lang="en-US" sz="2400" dirty="0" smtClean="0"/>
              <a:t>Repeat.…</a:t>
            </a:r>
            <a:endParaRPr lang="en-US" sz="2400" dirty="0"/>
          </a:p>
        </p:txBody>
      </p:sp>
    </p:spTree>
    <p:extLst>
      <p:ext uri="{BB962C8B-B14F-4D97-AF65-F5344CB8AC3E}">
        <p14:creationId xmlns:p14="http://schemas.microsoft.com/office/powerpoint/2010/main" val="3052741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C00000"/>
                </a:solidFill>
              </a:rPr>
              <a:t>The Path Continues…</a:t>
            </a:r>
            <a:endParaRPr lang="en-US" dirty="0">
              <a:solidFill>
                <a:srgbClr val="C00000"/>
              </a:solidFill>
            </a:endParaRPr>
          </a:p>
        </p:txBody>
      </p:sp>
      <p:sp>
        <p:nvSpPr>
          <p:cNvPr id="19459" name="Content Placeholder 2"/>
          <p:cNvSpPr>
            <a:spLocks noGrp="1"/>
          </p:cNvSpPr>
          <p:nvPr>
            <p:ph idx="1"/>
          </p:nvPr>
        </p:nvSpPr>
        <p:spPr/>
        <p:txBody>
          <a:bodyPr>
            <a:normAutofit fontScale="92500" lnSpcReduction="20000"/>
          </a:bodyPr>
          <a:lstStyle/>
          <a:p>
            <a:pPr eaLnBrk="1" hangingPunct="1"/>
            <a:r>
              <a:rPr lang="en-US" dirty="0" smtClean="0"/>
              <a:t>Poor readiness and peer rejection in school</a:t>
            </a:r>
          </a:p>
          <a:p>
            <a:pPr eaLnBrk="1" hangingPunct="1"/>
            <a:r>
              <a:rPr lang="en-US" dirty="0" smtClean="0"/>
              <a:t>Academic difficulties, retention, and/or special education</a:t>
            </a:r>
          </a:p>
          <a:p>
            <a:pPr eaLnBrk="1" hangingPunct="1"/>
            <a:r>
              <a:rPr lang="en-US" dirty="0" smtClean="0"/>
              <a:t>Co-morbid ADHD, ODD, trauma reaction</a:t>
            </a:r>
          </a:p>
          <a:p>
            <a:pPr eaLnBrk="1" hangingPunct="1"/>
            <a:r>
              <a:rPr lang="en-US" dirty="0" smtClean="0"/>
              <a:t>Middle school brings exposure to other high risk or deviant peers</a:t>
            </a:r>
          </a:p>
          <a:p>
            <a:pPr eaLnBrk="1" hangingPunct="1"/>
            <a:r>
              <a:rPr lang="en-US" dirty="0" smtClean="0"/>
              <a:t>Lack of prosocial models and supervised community activities</a:t>
            </a:r>
          </a:p>
          <a:p>
            <a:pPr lvl="1"/>
            <a:r>
              <a:rPr lang="en-US" dirty="0" smtClean="0"/>
              <a:t>Gang involvement possible</a:t>
            </a:r>
          </a:p>
          <a:p>
            <a:pPr eaLnBrk="1" hangingPunct="1"/>
            <a:r>
              <a:rPr lang="en-US" dirty="0" smtClean="0"/>
              <a:t>Alcohol, drugs, and weapons</a:t>
            </a:r>
          </a:p>
          <a:p>
            <a:pPr lvl="1" eaLnBrk="1" hangingPunct="1"/>
            <a:endParaRPr lang="en-US" dirty="0" smtClean="0"/>
          </a:p>
        </p:txBody>
      </p:sp>
      <p:pic>
        <p:nvPicPr>
          <p:cNvPr id="19460" name="Picture 2" descr="http://www.thedefendersonline.com/wp-content/uploads/2011/01/School2p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875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319814" y="560204"/>
            <a:ext cx="5303520" cy="182880"/>
          </a:xfrm>
          <a:prstGeom prst="rightArrow">
            <a:avLst>
              <a:gd name="adj1" fmla="val 50000"/>
              <a:gd name="adj2" fmla="val 69418"/>
            </a:avLst>
          </a:prstGeom>
          <a:gradFill>
            <a:gsLst>
              <a:gs pos="0">
                <a:srgbClr val="000082"/>
              </a:gs>
              <a:gs pos="30000">
                <a:srgbClr val="66008F"/>
              </a:gs>
              <a:gs pos="64999">
                <a:srgbClr val="BA0066"/>
              </a:gs>
              <a:gs pos="89999">
                <a:srgbClr val="FF0000"/>
              </a:gs>
              <a:gs pos="100000">
                <a:srgbClr val="FF8200"/>
              </a:gs>
            </a:gsLst>
            <a:lin ang="5400000" scaled="0"/>
          </a:gradFill>
          <a:ln cap="sq"/>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838200"/>
            <a:ext cx="1167414" cy="461665"/>
          </a:xfrm>
          <a:prstGeom prst="rect">
            <a:avLst/>
          </a:prstGeom>
          <a:noFill/>
          <a:ln w="3175">
            <a:solidFill>
              <a:schemeClr val="tx1"/>
            </a:solidFill>
          </a:ln>
        </p:spPr>
        <p:txBody>
          <a:bodyPr wrap="square" rtlCol="0">
            <a:spAutoFit/>
          </a:bodyPr>
          <a:lstStyle/>
          <a:p>
            <a:r>
              <a:rPr lang="en-US" sz="1200" dirty="0" smtClean="0"/>
              <a:t>Socioeconomic disadvantage </a:t>
            </a:r>
            <a:endParaRPr lang="en-US" sz="1200" dirty="0"/>
          </a:p>
        </p:txBody>
      </p:sp>
      <p:sp>
        <p:nvSpPr>
          <p:cNvPr id="4" name="TextBox 3"/>
          <p:cNvSpPr txBox="1"/>
          <p:nvPr/>
        </p:nvSpPr>
        <p:spPr>
          <a:xfrm>
            <a:off x="152400" y="232202"/>
            <a:ext cx="1295400" cy="461665"/>
          </a:xfrm>
          <a:prstGeom prst="rect">
            <a:avLst/>
          </a:prstGeom>
          <a:noFill/>
          <a:ln w="3175">
            <a:solidFill>
              <a:schemeClr val="tx1"/>
            </a:solidFill>
          </a:ln>
        </p:spPr>
        <p:txBody>
          <a:bodyPr wrap="square" rtlCol="0">
            <a:spAutoFit/>
          </a:bodyPr>
          <a:lstStyle/>
          <a:p>
            <a:r>
              <a:rPr lang="en-US" sz="1200" dirty="0" smtClean="0"/>
              <a:t>Parent Psychopathology</a:t>
            </a:r>
            <a:endParaRPr lang="en-US" sz="1200" dirty="0"/>
          </a:p>
        </p:txBody>
      </p:sp>
      <p:sp>
        <p:nvSpPr>
          <p:cNvPr id="5" name="TextBox 4"/>
          <p:cNvSpPr txBox="1"/>
          <p:nvPr/>
        </p:nvSpPr>
        <p:spPr>
          <a:xfrm>
            <a:off x="3268462" y="762000"/>
            <a:ext cx="2751338" cy="523220"/>
          </a:xfrm>
          <a:prstGeom prst="rect">
            <a:avLst/>
          </a:prstGeom>
          <a:noFill/>
          <a:ln w="3175">
            <a:solidFill>
              <a:schemeClr val="tx1"/>
            </a:solidFill>
          </a:ln>
        </p:spPr>
        <p:txBody>
          <a:bodyPr wrap="square" rtlCol="0">
            <a:spAutoFit/>
          </a:bodyPr>
          <a:lstStyle/>
          <a:p>
            <a:pPr algn="ctr"/>
            <a:r>
              <a:rPr lang="en-US" sz="1400" b="1" dirty="0" smtClean="0"/>
              <a:t>Parenting and other relationships with child/youth</a:t>
            </a:r>
            <a:endParaRPr lang="en-US" sz="1400" b="1" dirty="0"/>
          </a:p>
        </p:txBody>
      </p:sp>
      <p:cxnSp>
        <p:nvCxnSpPr>
          <p:cNvPr id="9" name="Straight Arrow Connector 8"/>
          <p:cNvCxnSpPr/>
          <p:nvPr/>
        </p:nvCxnSpPr>
        <p:spPr>
          <a:xfrm>
            <a:off x="1362722" y="308499"/>
            <a:ext cx="1828800" cy="7034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152400" y="2514600"/>
            <a:ext cx="1066800" cy="28956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8192" y="3355284"/>
            <a:ext cx="838200" cy="1323439"/>
          </a:xfrm>
          <a:prstGeom prst="rect">
            <a:avLst/>
          </a:prstGeom>
          <a:noFill/>
        </p:spPr>
        <p:txBody>
          <a:bodyPr wrap="square" rtlCol="0">
            <a:spAutoFit/>
          </a:bodyPr>
          <a:lstStyle/>
          <a:p>
            <a:r>
              <a:rPr lang="en-US" sz="1400" b="1" dirty="0" smtClean="0"/>
              <a:t>Mother</a:t>
            </a:r>
          </a:p>
          <a:p>
            <a:r>
              <a:rPr lang="en-US" sz="1100" dirty="0" smtClean="0"/>
              <a:t>Smoking/</a:t>
            </a:r>
          </a:p>
          <a:p>
            <a:r>
              <a:rPr lang="en-US" sz="1100" dirty="0" smtClean="0"/>
              <a:t>Substance abuse</a:t>
            </a:r>
          </a:p>
          <a:p>
            <a:r>
              <a:rPr lang="en-US" sz="1100" dirty="0" smtClean="0"/>
              <a:t>Nutritional/health care</a:t>
            </a:r>
            <a:endParaRPr lang="en-US" sz="1100" dirty="0"/>
          </a:p>
        </p:txBody>
      </p:sp>
      <p:sp>
        <p:nvSpPr>
          <p:cNvPr id="12" name="TextBox 11"/>
          <p:cNvSpPr txBox="1"/>
          <p:nvPr/>
        </p:nvSpPr>
        <p:spPr>
          <a:xfrm>
            <a:off x="211584" y="1752600"/>
            <a:ext cx="1160016" cy="369332"/>
          </a:xfrm>
          <a:prstGeom prst="rect">
            <a:avLst/>
          </a:prstGeom>
          <a:noFill/>
        </p:spPr>
        <p:txBody>
          <a:bodyPr wrap="square" rtlCol="0">
            <a:spAutoFit/>
          </a:bodyPr>
          <a:lstStyle/>
          <a:p>
            <a:r>
              <a:rPr lang="en-US" b="1" dirty="0" smtClean="0">
                <a:solidFill>
                  <a:schemeClr val="accent2"/>
                </a:solidFill>
              </a:rPr>
              <a:t>Pre-Nata</a:t>
            </a:r>
            <a:r>
              <a:rPr lang="en-US" dirty="0" smtClean="0">
                <a:solidFill>
                  <a:schemeClr val="accent2"/>
                </a:solidFill>
              </a:rPr>
              <a:t>l</a:t>
            </a:r>
            <a:endParaRPr lang="en-US" dirty="0">
              <a:solidFill>
                <a:schemeClr val="accent2"/>
              </a:solidFill>
            </a:endParaRPr>
          </a:p>
        </p:txBody>
      </p:sp>
      <p:sp>
        <p:nvSpPr>
          <p:cNvPr id="17" name="Right Arrow 16"/>
          <p:cNvSpPr/>
          <p:nvPr/>
        </p:nvSpPr>
        <p:spPr>
          <a:xfrm>
            <a:off x="1295400" y="1600200"/>
            <a:ext cx="1371600" cy="50292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600" y="3124200"/>
            <a:ext cx="1295400" cy="2162130"/>
          </a:xfrm>
          <a:prstGeom prst="rect">
            <a:avLst/>
          </a:prstGeom>
          <a:noFill/>
        </p:spPr>
        <p:txBody>
          <a:bodyPr wrap="square" rtlCol="0">
            <a:spAutoFit/>
          </a:bodyPr>
          <a:lstStyle/>
          <a:p>
            <a:r>
              <a:rPr lang="en-US" sz="1100" b="1" dirty="0" smtClean="0"/>
              <a:t>Parents</a:t>
            </a:r>
          </a:p>
          <a:p>
            <a:r>
              <a:rPr lang="en-US" sz="1100" dirty="0" smtClean="0"/>
              <a:t>Poor parenting skills lead to negative potentially  abusive interactions, high stress, low social support</a:t>
            </a:r>
          </a:p>
          <a:p>
            <a:endParaRPr lang="en-US" sz="1050" dirty="0"/>
          </a:p>
          <a:p>
            <a:r>
              <a:rPr lang="en-US" sz="1400" b="1" dirty="0" smtClean="0"/>
              <a:t>Child</a:t>
            </a:r>
          </a:p>
          <a:p>
            <a:r>
              <a:rPr lang="en-US" sz="1100" dirty="0" smtClean="0"/>
              <a:t>Temperament</a:t>
            </a:r>
          </a:p>
          <a:p>
            <a:r>
              <a:rPr lang="en-US" sz="1100" dirty="0" smtClean="0"/>
              <a:t>Health status</a:t>
            </a:r>
            <a:endParaRPr lang="en-US" sz="1100" dirty="0"/>
          </a:p>
        </p:txBody>
      </p:sp>
      <p:cxnSp>
        <p:nvCxnSpPr>
          <p:cNvPr id="20" name="Straight Arrow Connector 19"/>
          <p:cNvCxnSpPr/>
          <p:nvPr/>
        </p:nvCxnSpPr>
        <p:spPr>
          <a:xfrm>
            <a:off x="2329649" y="4433838"/>
            <a:ext cx="0" cy="383487"/>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38426" y="1163294"/>
            <a:ext cx="1266548" cy="369332"/>
          </a:xfrm>
          <a:prstGeom prst="rect">
            <a:avLst/>
          </a:prstGeom>
          <a:noFill/>
        </p:spPr>
        <p:txBody>
          <a:bodyPr wrap="square" rtlCol="0">
            <a:spAutoFit/>
          </a:bodyPr>
          <a:lstStyle/>
          <a:p>
            <a:r>
              <a:rPr lang="en-US" b="1" dirty="0" smtClean="0">
                <a:solidFill>
                  <a:schemeClr val="accent2"/>
                </a:solidFill>
              </a:rPr>
              <a:t>Infancy</a:t>
            </a:r>
            <a:endParaRPr lang="en-US" b="1" dirty="0">
              <a:solidFill>
                <a:schemeClr val="accent2"/>
              </a:solidFill>
            </a:endParaRPr>
          </a:p>
        </p:txBody>
      </p:sp>
      <p:sp>
        <p:nvSpPr>
          <p:cNvPr id="24" name="Right Arrow 23"/>
          <p:cNvSpPr/>
          <p:nvPr/>
        </p:nvSpPr>
        <p:spPr>
          <a:xfrm>
            <a:off x="2664041" y="2716234"/>
            <a:ext cx="1905000" cy="3532165"/>
          </a:xfrm>
          <a:prstGeom prst="rightArrow">
            <a:avLst>
              <a:gd name="adj1" fmla="val 50000"/>
              <a:gd name="adj2" fmla="val 4906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2713330" y="3697685"/>
            <a:ext cx="2345184" cy="1538883"/>
          </a:xfrm>
          <a:prstGeom prst="rect">
            <a:avLst/>
          </a:prstGeom>
          <a:noFill/>
        </p:spPr>
        <p:txBody>
          <a:bodyPr wrap="square" rtlCol="0">
            <a:spAutoFit/>
          </a:bodyPr>
          <a:lstStyle/>
          <a:p>
            <a:r>
              <a:rPr lang="en-US" sz="1400" b="1" dirty="0" smtClean="0"/>
              <a:t>Home </a:t>
            </a:r>
            <a:endParaRPr lang="en-US" sz="1050" dirty="0" smtClean="0"/>
          </a:p>
          <a:p>
            <a:r>
              <a:rPr lang="en-US" sz="1100" dirty="0" smtClean="0"/>
              <a:t>Coercive or inconsistent  </a:t>
            </a:r>
          </a:p>
          <a:p>
            <a:r>
              <a:rPr lang="en-US" sz="1100" dirty="0" smtClean="0"/>
              <a:t>discipline</a:t>
            </a:r>
          </a:p>
          <a:p>
            <a:r>
              <a:rPr lang="en-US" sz="1100" dirty="0" smtClean="0"/>
              <a:t>Poor monitoring, </a:t>
            </a:r>
          </a:p>
          <a:p>
            <a:r>
              <a:rPr lang="en-US" sz="1100" dirty="0" smtClean="0"/>
              <a:t>poor reinforcement, </a:t>
            </a:r>
          </a:p>
          <a:p>
            <a:r>
              <a:rPr lang="en-US" sz="1100" dirty="0" smtClean="0"/>
              <a:t>child rejection</a:t>
            </a:r>
          </a:p>
          <a:p>
            <a:r>
              <a:rPr lang="en-US" sz="1400" b="1" dirty="0" smtClean="0"/>
              <a:t>Child</a:t>
            </a:r>
          </a:p>
          <a:p>
            <a:r>
              <a:rPr lang="en-US" sz="1100" dirty="0" smtClean="0"/>
              <a:t>Antisocial behavior</a:t>
            </a:r>
            <a:endParaRPr lang="en-US" sz="1100" dirty="0"/>
          </a:p>
        </p:txBody>
      </p:sp>
      <p:sp>
        <p:nvSpPr>
          <p:cNvPr id="26" name="TextBox 25"/>
          <p:cNvSpPr txBox="1"/>
          <p:nvPr/>
        </p:nvSpPr>
        <p:spPr>
          <a:xfrm>
            <a:off x="2635742" y="2069903"/>
            <a:ext cx="2429893" cy="646331"/>
          </a:xfrm>
          <a:prstGeom prst="rect">
            <a:avLst/>
          </a:prstGeom>
          <a:noFill/>
        </p:spPr>
        <p:txBody>
          <a:bodyPr wrap="square" rtlCol="0">
            <a:spAutoFit/>
          </a:bodyPr>
          <a:lstStyle/>
          <a:p>
            <a:r>
              <a:rPr lang="en-US" b="1" dirty="0" smtClean="0">
                <a:solidFill>
                  <a:schemeClr val="accent2"/>
                </a:solidFill>
              </a:rPr>
              <a:t>Early </a:t>
            </a:r>
          </a:p>
          <a:p>
            <a:r>
              <a:rPr lang="en-US" b="1" dirty="0" smtClean="0">
                <a:solidFill>
                  <a:schemeClr val="accent2"/>
                </a:solidFill>
              </a:rPr>
              <a:t>Childhood</a:t>
            </a:r>
            <a:endParaRPr lang="en-US" b="1" dirty="0">
              <a:solidFill>
                <a:schemeClr val="accent2"/>
              </a:solidFill>
            </a:endParaRPr>
          </a:p>
        </p:txBody>
      </p:sp>
      <p:sp>
        <p:nvSpPr>
          <p:cNvPr id="27" name="Right Arrow 26"/>
          <p:cNvSpPr/>
          <p:nvPr/>
        </p:nvSpPr>
        <p:spPr>
          <a:xfrm>
            <a:off x="4648200" y="1285220"/>
            <a:ext cx="1600200" cy="597586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253514" y="885111"/>
            <a:ext cx="2171700" cy="1200329"/>
          </a:xfrm>
          <a:prstGeom prst="rect">
            <a:avLst/>
          </a:prstGeom>
          <a:noFill/>
        </p:spPr>
        <p:txBody>
          <a:bodyPr wrap="square" rtlCol="0">
            <a:spAutoFit/>
          </a:bodyPr>
          <a:lstStyle/>
          <a:p>
            <a:endParaRPr lang="en-US" dirty="0" smtClean="0"/>
          </a:p>
          <a:p>
            <a:endParaRPr lang="en-US" dirty="0" smtClean="0"/>
          </a:p>
          <a:p>
            <a:r>
              <a:rPr lang="en-US" b="1" dirty="0" smtClean="0">
                <a:solidFill>
                  <a:schemeClr val="accent2"/>
                </a:solidFill>
              </a:rPr>
              <a:t>Middle </a:t>
            </a:r>
          </a:p>
          <a:p>
            <a:r>
              <a:rPr lang="en-US" b="1" dirty="0" smtClean="0">
                <a:solidFill>
                  <a:schemeClr val="accent2"/>
                </a:solidFill>
              </a:rPr>
              <a:t>Childhood</a:t>
            </a:r>
            <a:endParaRPr lang="en-US" b="1" dirty="0">
              <a:solidFill>
                <a:schemeClr val="accent2"/>
              </a:solidFill>
            </a:endParaRPr>
          </a:p>
        </p:txBody>
      </p:sp>
      <p:sp>
        <p:nvSpPr>
          <p:cNvPr id="29" name="TextBox 28"/>
          <p:cNvSpPr txBox="1"/>
          <p:nvPr/>
        </p:nvSpPr>
        <p:spPr>
          <a:xfrm>
            <a:off x="4648200" y="2785528"/>
            <a:ext cx="1219200" cy="3062377"/>
          </a:xfrm>
          <a:prstGeom prst="rect">
            <a:avLst/>
          </a:prstGeom>
          <a:noFill/>
        </p:spPr>
        <p:txBody>
          <a:bodyPr wrap="square" rtlCol="0">
            <a:spAutoFit/>
          </a:bodyPr>
          <a:lstStyle/>
          <a:p>
            <a:r>
              <a:rPr lang="en-US" sz="1400" b="1" dirty="0" smtClean="0"/>
              <a:t>School</a:t>
            </a:r>
            <a:endParaRPr lang="en-US" sz="1050" dirty="0" smtClean="0"/>
          </a:p>
          <a:p>
            <a:r>
              <a:rPr lang="en-US" sz="1050" dirty="0" smtClean="0"/>
              <a:t>Skill deficient, off-task, aggressive, rejected by teacher and peers, low support of positive behavior</a:t>
            </a:r>
          </a:p>
          <a:p>
            <a:r>
              <a:rPr lang="en-US" sz="1400" b="1" dirty="0" smtClean="0"/>
              <a:t>Home - Child</a:t>
            </a:r>
            <a:endParaRPr lang="en-US" sz="1050" dirty="0" smtClean="0"/>
          </a:p>
          <a:p>
            <a:r>
              <a:rPr lang="en-US" sz="1100" dirty="0" smtClean="0"/>
              <a:t>Disobedient</a:t>
            </a:r>
            <a:r>
              <a:rPr lang="en-US" sz="1100" b="1" dirty="0" smtClean="0"/>
              <a:t> , </a:t>
            </a:r>
            <a:r>
              <a:rPr lang="en-US" sz="1100" dirty="0" smtClean="0"/>
              <a:t>aggressive, no role in family organization</a:t>
            </a:r>
          </a:p>
          <a:p>
            <a:r>
              <a:rPr lang="en-US" sz="1400" b="1" dirty="0" smtClean="0"/>
              <a:t>Parent</a:t>
            </a:r>
            <a:endParaRPr lang="en-US" sz="1050" dirty="0" smtClean="0"/>
          </a:p>
          <a:p>
            <a:r>
              <a:rPr lang="en-US" sz="1100" dirty="0" smtClean="0"/>
              <a:t>Eroding discipline and monitoring, little involvement in school or peers</a:t>
            </a:r>
            <a:endParaRPr lang="en-US" sz="1100" dirty="0"/>
          </a:p>
        </p:txBody>
      </p:sp>
      <p:sp>
        <p:nvSpPr>
          <p:cNvPr id="30" name="Right Arrow 29"/>
          <p:cNvSpPr/>
          <p:nvPr/>
        </p:nvSpPr>
        <p:spPr>
          <a:xfrm>
            <a:off x="6324600" y="1317367"/>
            <a:ext cx="1676400" cy="559486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425214" y="939133"/>
            <a:ext cx="1676400" cy="369332"/>
          </a:xfrm>
          <a:prstGeom prst="rect">
            <a:avLst/>
          </a:prstGeom>
          <a:noFill/>
        </p:spPr>
        <p:txBody>
          <a:bodyPr wrap="square" rtlCol="0">
            <a:spAutoFit/>
          </a:bodyPr>
          <a:lstStyle/>
          <a:p>
            <a:r>
              <a:rPr lang="en-US" b="1" dirty="0" smtClean="0">
                <a:solidFill>
                  <a:schemeClr val="accent2"/>
                </a:solidFill>
              </a:rPr>
              <a:t>Adolescence</a:t>
            </a:r>
            <a:endParaRPr lang="en-US" b="1" dirty="0">
              <a:solidFill>
                <a:schemeClr val="accent2"/>
              </a:solidFill>
            </a:endParaRPr>
          </a:p>
        </p:txBody>
      </p:sp>
      <p:sp>
        <p:nvSpPr>
          <p:cNvPr id="32" name="TextBox 31"/>
          <p:cNvSpPr txBox="1"/>
          <p:nvPr/>
        </p:nvSpPr>
        <p:spPr>
          <a:xfrm>
            <a:off x="6258017" y="2666490"/>
            <a:ext cx="1524000" cy="2769989"/>
          </a:xfrm>
          <a:prstGeom prst="rect">
            <a:avLst/>
          </a:prstGeom>
          <a:noFill/>
        </p:spPr>
        <p:txBody>
          <a:bodyPr wrap="square" rtlCol="0">
            <a:spAutoFit/>
          </a:bodyPr>
          <a:lstStyle/>
          <a:p>
            <a:r>
              <a:rPr lang="en-US" sz="1400" b="1" dirty="0" smtClean="0"/>
              <a:t>School</a:t>
            </a:r>
          </a:p>
          <a:p>
            <a:r>
              <a:rPr lang="en-US" sz="1100" dirty="0" smtClean="0"/>
              <a:t>Fights, bullies, no homework, academic failure, no connection, substance use, early sex, delinquency, social cognitive deficits </a:t>
            </a:r>
          </a:p>
          <a:p>
            <a:r>
              <a:rPr lang="en-US" sz="1400" b="1" dirty="0" smtClean="0"/>
              <a:t>Teachers</a:t>
            </a:r>
          </a:p>
          <a:p>
            <a:r>
              <a:rPr lang="en-US" sz="1100" dirty="0" smtClean="0"/>
              <a:t>Give up</a:t>
            </a:r>
            <a:r>
              <a:rPr lang="en-US" sz="1100" dirty="0"/>
              <a:t>;</a:t>
            </a:r>
            <a:r>
              <a:rPr lang="en-US" sz="1100" dirty="0" smtClean="0"/>
              <a:t> multiple suspensions</a:t>
            </a:r>
          </a:p>
          <a:p>
            <a:r>
              <a:rPr lang="en-US" sz="1400" b="1" dirty="0" smtClean="0"/>
              <a:t>Home</a:t>
            </a:r>
          </a:p>
          <a:p>
            <a:r>
              <a:rPr lang="en-US" sz="1100" dirty="0" smtClean="0"/>
              <a:t>Combative with parent, no discipline, less time at home, antisocial peers, low supervision</a:t>
            </a:r>
            <a:endParaRPr lang="en-US" sz="1100" dirty="0"/>
          </a:p>
        </p:txBody>
      </p:sp>
      <p:sp>
        <p:nvSpPr>
          <p:cNvPr id="33" name="TextBox 32"/>
          <p:cNvSpPr txBox="1"/>
          <p:nvPr/>
        </p:nvSpPr>
        <p:spPr>
          <a:xfrm>
            <a:off x="1600200" y="0"/>
            <a:ext cx="1143000" cy="276999"/>
          </a:xfrm>
          <a:prstGeom prst="rect">
            <a:avLst/>
          </a:prstGeom>
          <a:noFill/>
          <a:ln w="3175">
            <a:solidFill>
              <a:schemeClr val="tx1"/>
            </a:solidFill>
          </a:ln>
        </p:spPr>
        <p:txBody>
          <a:bodyPr wrap="square" rtlCol="0">
            <a:spAutoFit/>
          </a:bodyPr>
          <a:lstStyle/>
          <a:p>
            <a:r>
              <a:rPr lang="en-US" sz="1200" dirty="0" smtClean="0"/>
              <a:t>Family breakup</a:t>
            </a:r>
            <a:endParaRPr lang="en-US" sz="1200" dirty="0"/>
          </a:p>
        </p:txBody>
      </p:sp>
      <p:sp>
        <p:nvSpPr>
          <p:cNvPr id="34" name="TextBox 33"/>
          <p:cNvSpPr txBox="1"/>
          <p:nvPr/>
        </p:nvSpPr>
        <p:spPr>
          <a:xfrm>
            <a:off x="3048000" y="0"/>
            <a:ext cx="1447800" cy="276999"/>
          </a:xfrm>
          <a:prstGeom prst="rect">
            <a:avLst/>
          </a:prstGeom>
          <a:noFill/>
          <a:ln w="3175">
            <a:solidFill>
              <a:schemeClr val="tx1"/>
            </a:solidFill>
          </a:ln>
        </p:spPr>
        <p:txBody>
          <a:bodyPr wrap="square" rtlCol="0">
            <a:spAutoFit/>
          </a:bodyPr>
          <a:lstStyle/>
          <a:p>
            <a:r>
              <a:rPr lang="en-US" sz="1200" dirty="0" smtClean="0"/>
              <a:t>Marital relationship</a:t>
            </a:r>
            <a:endParaRPr lang="en-US" sz="1200" dirty="0"/>
          </a:p>
        </p:txBody>
      </p:sp>
      <p:sp>
        <p:nvSpPr>
          <p:cNvPr id="35" name="TextBox 34"/>
          <p:cNvSpPr txBox="1"/>
          <p:nvPr/>
        </p:nvSpPr>
        <p:spPr>
          <a:xfrm>
            <a:off x="4502643" y="105244"/>
            <a:ext cx="1125984" cy="276999"/>
          </a:xfrm>
          <a:prstGeom prst="rect">
            <a:avLst/>
          </a:prstGeom>
          <a:noFill/>
          <a:ln w="3175">
            <a:solidFill>
              <a:schemeClr val="tx1"/>
            </a:solidFill>
          </a:ln>
        </p:spPr>
        <p:txBody>
          <a:bodyPr wrap="square" rtlCol="0">
            <a:spAutoFit/>
          </a:bodyPr>
          <a:lstStyle/>
          <a:p>
            <a:r>
              <a:rPr lang="en-US" sz="1200" dirty="0" smtClean="0"/>
              <a:t>Neighborhood</a:t>
            </a:r>
            <a:endParaRPr lang="en-US" sz="1200" dirty="0"/>
          </a:p>
        </p:txBody>
      </p:sp>
      <p:sp>
        <p:nvSpPr>
          <p:cNvPr id="36" name="TextBox 35"/>
          <p:cNvSpPr txBox="1"/>
          <p:nvPr/>
        </p:nvSpPr>
        <p:spPr>
          <a:xfrm>
            <a:off x="5867400" y="76200"/>
            <a:ext cx="1676400" cy="461665"/>
          </a:xfrm>
          <a:prstGeom prst="rect">
            <a:avLst/>
          </a:prstGeom>
          <a:noFill/>
          <a:ln w="3175">
            <a:solidFill>
              <a:schemeClr val="tx1"/>
            </a:solidFill>
          </a:ln>
        </p:spPr>
        <p:txBody>
          <a:bodyPr wrap="square" rtlCol="0">
            <a:spAutoFit/>
          </a:bodyPr>
          <a:lstStyle/>
          <a:p>
            <a:pPr algn="ctr"/>
            <a:r>
              <a:rPr lang="en-US" sz="1200" dirty="0" smtClean="0"/>
              <a:t>Extended Family/</a:t>
            </a:r>
          </a:p>
          <a:p>
            <a:pPr algn="ctr"/>
            <a:r>
              <a:rPr lang="en-US" sz="1200" dirty="0" smtClean="0"/>
              <a:t>Friends</a:t>
            </a:r>
            <a:endParaRPr lang="en-US" sz="1200" dirty="0"/>
          </a:p>
        </p:txBody>
      </p:sp>
      <p:sp>
        <p:nvSpPr>
          <p:cNvPr id="37" name="TextBox 36"/>
          <p:cNvSpPr txBox="1"/>
          <p:nvPr/>
        </p:nvSpPr>
        <p:spPr>
          <a:xfrm>
            <a:off x="6934200" y="531167"/>
            <a:ext cx="1219200" cy="461665"/>
          </a:xfrm>
          <a:prstGeom prst="rect">
            <a:avLst/>
          </a:prstGeom>
          <a:noFill/>
          <a:ln w="3175">
            <a:solidFill>
              <a:schemeClr val="tx1"/>
            </a:solidFill>
          </a:ln>
        </p:spPr>
        <p:txBody>
          <a:bodyPr wrap="square" rtlCol="0">
            <a:spAutoFit/>
          </a:bodyPr>
          <a:lstStyle/>
          <a:p>
            <a:r>
              <a:rPr lang="en-US" sz="1200" dirty="0" smtClean="0"/>
              <a:t>Workplace Environment</a:t>
            </a:r>
            <a:endParaRPr lang="en-US" sz="1200" dirty="0"/>
          </a:p>
        </p:txBody>
      </p:sp>
      <p:cxnSp>
        <p:nvCxnSpPr>
          <p:cNvPr id="40" name="Straight Arrow Connector 39"/>
          <p:cNvCxnSpPr/>
          <p:nvPr/>
        </p:nvCxnSpPr>
        <p:spPr>
          <a:xfrm>
            <a:off x="2247900" y="253916"/>
            <a:ext cx="1257300" cy="5842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2"/>
          </p:cNvCxnSpPr>
          <p:nvPr/>
        </p:nvCxnSpPr>
        <p:spPr>
          <a:xfrm>
            <a:off x="3771900" y="276999"/>
            <a:ext cx="342900" cy="5612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589016" y="431212"/>
            <a:ext cx="507877" cy="3811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905500" y="553998"/>
            <a:ext cx="228600" cy="4696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6019430" y="882455"/>
            <a:ext cx="888136" cy="1037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52400" y="6248400"/>
            <a:ext cx="1524000" cy="461665"/>
          </a:xfrm>
          <a:prstGeom prst="rect">
            <a:avLst/>
          </a:prstGeom>
          <a:noFill/>
        </p:spPr>
        <p:txBody>
          <a:bodyPr wrap="square" rtlCol="0">
            <a:spAutoFit/>
          </a:bodyPr>
          <a:lstStyle/>
          <a:p>
            <a:r>
              <a:rPr lang="en-US" sz="1200" dirty="0" smtClean="0"/>
              <a:t>Adapted Reid &amp; Eddy, 2002</a:t>
            </a:r>
            <a:endParaRPr lang="en-US" sz="1200" dirty="0"/>
          </a:p>
        </p:txBody>
      </p:sp>
      <p:sp>
        <p:nvSpPr>
          <p:cNvPr id="54" name="TextBox 53"/>
          <p:cNvSpPr txBox="1"/>
          <p:nvPr/>
        </p:nvSpPr>
        <p:spPr>
          <a:xfrm>
            <a:off x="2438400" y="6248400"/>
            <a:ext cx="2459669" cy="646331"/>
          </a:xfrm>
          <a:prstGeom prst="rect">
            <a:avLst/>
          </a:prstGeom>
          <a:noFill/>
        </p:spPr>
        <p:txBody>
          <a:bodyPr wrap="square" rtlCol="0">
            <a:spAutoFit/>
          </a:bodyPr>
          <a:lstStyle/>
          <a:p>
            <a:pPr algn="ctr"/>
            <a:r>
              <a:rPr lang="en-US" b="1" dirty="0" smtClean="0"/>
              <a:t>Conduct Problem Developmental Model</a:t>
            </a:r>
            <a:endParaRPr lang="en-US" b="1" dirty="0"/>
          </a:p>
        </p:txBody>
      </p:sp>
      <p:cxnSp>
        <p:nvCxnSpPr>
          <p:cNvPr id="57" name="Straight Arrow Connector 56"/>
          <p:cNvCxnSpPr>
            <a:stCxn id="3" idx="3"/>
          </p:cNvCxnSpPr>
          <p:nvPr/>
        </p:nvCxnSpPr>
        <p:spPr>
          <a:xfrm>
            <a:off x="1319814" y="1069033"/>
            <a:ext cx="1948648" cy="942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860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35100" y="274638"/>
            <a:ext cx="7499350" cy="1173162"/>
          </a:xfrm>
        </p:spPr>
        <p:txBody>
          <a:bodyPr vert="horz" wrap="square" lIns="91440" tIns="45720" rIns="91440" bIns="45720" numCol="1" anchorCtr="0" compatLnSpc="1">
            <a:prstTxWarp prst="textNoShape">
              <a:avLst/>
            </a:prstTxWarp>
          </a:bodyPr>
          <a:lstStyle/>
          <a:p>
            <a:pPr>
              <a:defRPr/>
            </a:pPr>
            <a:r>
              <a:rPr lang="en-US" sz="2600" b="1" dirty="0" smtClean="0">
                <a:latin typeface="Arial" pitchFamily="34" charset="0"/>
                <a:ea typeface="ＭＳ Ｐゴシック" pitchFamily="34" charset="-128"/>
                <a:cs typeface="Arial" pitchFamily="34" charset="0"/>
              </a:rPr>
              <a:t>Social Information Processing </a:t>
            </a:r>
            <a:br>
              <a:rPr lang="en-US" sz="2600" b="1" dirty="0" smtClean="0">
                <a:latin typeface="Arial" pitchFamily="34" charset="0"/>
                <a:ea typeface="ＭＳ Ｐゴシック" pitchFamily="34" charset="-128"/>
                <a:cs typeface="Arial" pitchFamily="34" charset="0"/>
              </a:rPr>
            </a:br>
            <a:r>
              <a:rPr lang="en-US" sz="1600" dirty="0" smtClean="0">
                <a:latin typeface="Arial" pitchFamily="34" charset="0"/>
                <a:ea typeface="ＭＳ Ｐゴシック" pitchFamily="34" charset="-128"/>
                <a:cs typeface="Arial" pitchFamily="34" charset="0"/>
              </a:rPr>
              <a:t>(Dodge, 1991; Crick &amp; Dodge, 1994)</a:t>
            </a:r>
            <a:br>
              <a:rPr lang="en-US" sz="1600" dirty="0" smtClean="0">
                <a:latin typeface="Arial" pitchFamily="34" charset="0"/>
                <a:ea typeface="ＭＳ Ｐゴシック" pitchFamily="34" charset="-128"/>
                <a:cs typeface="Arial" pitchFamily="34" charset="0"/>
              </a:rPr>
            </a:br>
            <a:r>
              <a:rPr lang="en-US" sz="1800" b="1" i="1" dirty="0" smtClean="0">
                <a:solidFill>
                  <a:srgbClr val="00B050"/>
                </a:solidFill>
                <a:latin typeface="Arial" pitchFamily="34" charset="0"/>
                <a:ea typeface="ＭＳ Ｐゴシック" pitchFamily="34" charset="-128"/>
                <a:cs typeface="Arial" pitchFamily="34" charset="0"/>
              </a:rPr>
              <a:t>OCCURING IN A SPLIT SECOND…</a:t>
            </a:r>
          </a:p>
        </p:txBody>
      </p:sp>
      <p:sp>
        <p:nvSpPr>
          <p:cNvPr id="22531" name="Rectangle 3"/>
          <p:cNvSpPr>
            <a:spLocks noGrp="1" noChangeArrowheads="1"/>
          </p:cNvSpPr>
          <p:nvPr>
            <p:ph sz="half" idx="1"/>
          </p:nvPr>
        </p:nvSpPr>
        <p:spPr>
          <a:xfrm>
            <a:off x="990600" y="1689100"/>
            <a:ext cx="3581400" cy="4406900"/>
          </a:xfrm>
        </p:spPr>
        <p:txBody>
          <a:bodyPr>
            <a:normAutofit fontScale="92500" lnSpcReduction="20000"/>
          </a:bodyPr>
          <a:lstStyle/>
          <a:p>
            <a:pPr marL="609600" indent="-609600">
              <a:lnSpc>
                <a:spcPct val="90000"/>
              </a:lnSpc>
              <a:buFont typeface="Wingdings" pitchFamily="2" charset="2"/>
              <a:buAutoNum type="arabicPeriod"/>
              <a:defRPr/>
            </a:pPr>
            <a:r>
              <a:rPr lang="en-US" dirty="0" smtClean="0">
                <a:latin typeface="Arial" charset="0"/>
                <a:ea typeface="+mn-ea"/>
                <a:cs typeface="Arial" charset="0"/>
              </a:rPr>
              <a:t>attend to available social </a:t>
            </a:r>
            <a:r>
              <a:rPr lang="en-US" u="sng" dirty="0" smtClean="0">
                <a:latin typeface="Arial" charset="0"/>
                <a:ea typeface="+mn-ea"/>
                <a:cs typeface="Arial" charset="0"/>
              </a:rPr>
              <a:t>cues</a:t>
            </a:r>
          </a:p>
          <a:p>
            <a:pPr marL="609600" indent="-609600">
              <a:lnSpc>
                <a:spcPct val="90000"/>
              </a:lnSpc>
              <a:buFont typeface="Wingdings" pitchFamily="2" charset="2"/>
              <a:buAutoNum type="arabicPeriod"/>
              <a:defRPr/>
            </a:pPr>
            <a:r>
              <a:rPr lang="en-US" dirty="0" smtClean="0">
                <a:latin typeface="Arial" charset="0"/>
                <a:ea typeface="+mn-ea"/>
                <a:cs typeface="Arial" charset="0"/>
              </a:rPr>
              <a:t>give </a:t>
            </a:r>
            <a:r>
              <a:rPr lang="en-US" u="sng" dirty="0" smtClean="0">
                <a:latin typeface="Arial" charset="0"/>
                <a:ea typeface="+mn-ea"/>
                <a:cs typeface="Arial" charset="0"/>
              </a:rPr>
              <a:t>meaning</a:t>
            </a:r>
            <a:r>
              <a:rPr lang="en-US" dirty="0" smtClean="0">
                <a:latin typeface="Arial" charset="0"/>
                <a:ea typeface="+mn-ea"/>
                <a:cs typeface="Arial" charset="0"/>
              </a:rPr>
              <a:t> to the cues</a:t>
            </a:r>
          </a:p>
          <a:p>
            <a:pPr marL="609600" indent="-609600">
              <a:lnSpc>
                <a:spcPct val="90000"/>
              </a:lnSpc>
              <a:buFont typeface="Wingdings" pitchFamily="2" charset="2"/>
              <a:buAutoNum type="arabicPeriod"/>
              <a:defRPr/>
            </a:pPr>
            <a:r>
              <a:rPr lang="en-US" dirty="0" smtClean="0">
                <a:latin typeface="Arial" charset="0"/>
                <a:ea typeface="+mn-ea"/>
                <a:cs typeface="Arial" charset="0"/>
              </a:rPr>
              <a:t>select desired </a:t>
            </a:r>
            <a:r>
              <a:rPr lang="en-US" u="sng" dirty="0" smtClean="0">
                <a:latin typeface="Arial" charset="0"/>
                <a:ea typeface="+mn-ea"/>
                <a:cs typeface="Arial" charset="0"/>
              </a:rPr>
              <a:t>outcomes</a:t>
            </a:r>
          </a:p>
          <a:p>
            <a:pPr marL="609600" indent="-609600">
              <a:lnSpc>
                <a:spcPct val="90000"/>
              </a:lnSpc>
              <a:buFont typeface="Wingdings" pitchFamily="2" charset="2"/>
              <a:buAutoNum type="arabicPeriod"/>
              <a:defRPr/>
            </a:pPr>
            <a:r>
              <a:rPr lang="en-US" dirty="0" smtClean="0">
                <a:latin typeface="Arial" charset="0"/>
                <a:ea typeface="+mn-ea"/>
                <a:cs typeface="Arial" charset="0"/>
              </a:rPr>
              <a:t>Generate possible </a:t>
            </a:r>
            <a:r>
              <a:rPr lang="en-US" u="sng" dirty="0" smtClean="0">
                <a:latin typeface="Arial" charset="0"/>
                <a:ea typeface="+mn-ea"/>
                <a:cs typeface="Arial" charset="0"/>
              </a:rPr>
              <a:t>responses</a:t>
            </a:r>
          </a:p>
          <a:p>
            <a:pPr marL="609600" indent="-609600">
              <a:lnSpc>
                <a:spcPct val="90000"/>
              </a:lnSpc>
              <a:buFont typeface="Wingdings" pitchFamily="2" charset="2"/>
              <a:buAutoNum type="arabicPeriod"/>
              <a:defRPr/>
            </a:pPr>
            <a:r>
              <a:rPr lang="en-US" dirty="0" smtClean="0">
                <a:latin typeface="Arial" charset="0"/>
                <a:ea typeface="+mn-ea"/>
                <a:cs typeface="Arial" charset="0"/>
              </a:rPr>
              <a:t>Identify potential </a:t>
            </a:r>
            <a:r>
              <a:rPr lang="en-US" u="sng" dirty="0" smtClean="0">
                <a:latin typeface="Arial" charset="0"/>
                <a:ea typeface="+mn-ea"/>
                <a:cs typeface="Arial" charset="0"/>
              </a:rPr>
              <a:t>consequences</a:t>
            </a:r>
            <a:r>
              <a:rPr lang="en-US" dirty="0" smtClean="0">
                <a:latin typeface="Arial" charset="0"/>
                <a:ea typeface="+mn-ea"/>
                <a:cs typeface="Arial" charset="0"/>
              </a:rPr>
              <a:t> of a response</a:t>
            </a:r>
          </a:p>
          <a:p>
            <a:pPr marL="609600" indent="-609600">
              <a:lnSpc>
                <a:spcPct val="90000"/>
              </a:lnSpc>
              <a:buFont typeface="Wingdings" pitchFamily="2" charset="2"/>
              <a:buAutoNum type="arabicPeriod"/>
              <a:defRPr/>
            </a:pPr>
            <a:r>
              <a:rPr lang="en-US" u="sng" dirty="0" smtClean="0">
                <a:latin typeface="Arial" charset="0"/>
                <a:ea typeface="+mn-ea"/>
                <a:cs typeface="Arial" charset="0"/>
              </a:rPr>
              <a:t>act out </a:t>
            </a:r>
            <a:r>
              <a:rPr lang="en-US" dirty="0" smtClean="0">
                <a:latin typeface="Arial" charset="0"/>
                <a:ea typeface="+mn-ea"/>
                <a:cs typeface="Arial" charset="0"/>
              </a:rPr>
              <a:t>selected responses</a:t>
            </a:r>
          </a:p>
          <a:p>
            <a:pPr marL="609600" indent="-609600">
              <a:lnSpc>
                <a:spcPct val="90000"/>
              </a:lnSpc>
              <a:buFont typeface="Wingdings" pitchFamily="2" charset="2"/>
              <a:buAutoNum type="arabicPeriod"/>
              <a:defRPr/>
            </a:pPr>
            <a:endParaRPr lang="en-US" dirty="0" smtClean="0">
              <a:ea typeface="+mn-ea"/>
              <a:cs typeface="+mn-cs"/>
            </a:endParaRPr>
          </a:p>
          <a:p>
            <a:pPr marL="609600" indent="-609600">
              <a:lnSpc>
                <a:spcPct val="90000"/>
              </a:lnSpc>
              <a:buFont typeface="Wingdings" pitchFamily="2" charset="2"/>
              <a:buAutoNum type="arabicPeriod"/>
              <a:defRPr/>
            </a:pPr>
            <a:endParaRPr lang="en-US" sz="2000" dirty="0" smtClean="0">
              <a:ea typeface="+mn-ea"/>
              <a:cs typeface="+mn-cs"/>
            </a:endParaRPr>
          </a:p>
          <a:p>
            <a:pPr marL="609600" indent="-609600">
              <a:lnSpc>
                <a:spcPct val="90000"/>
              </a:lnSpc>
              <a:defRPr/>
            </a:pPr>
            <a:endParaRPr lang="en-US" sz="2000" dirty="0" smtClean="0">
              <a:ea typeface="+mn-ea"/>
              <a:cs typeface="+mn-cs"/>
            </a:endParaRPr>
          </a:p>
        </p:txBody>
      </p:sp>
      <p:sp>
        <p:nvSpPr>
          <p:cNvPr id="24580" name="Rectangle 4"/>
          <p:cNvSpPr>
            <a:spLocks noGrp="1" noChangeArrowheads="1"/>
          </p:cNvSpPr>
          <p:nvPr>
            <p:ph sz="half" idx="2"/>
          </p:nvPr>
        </p:nvSpPr>
        <p:spPr>
          <a:xfrm>
            <a:off x="4648200" y="1676400"/>
            <a:ext cx="4267200" cy="4191000"/>
          </a:xfrm>
        </p:spPr>
        <p:txBody>
          <a:bodyPr>
            <a:normAutofit fontScale="92500" lnSpcReduction="20000"/>
          </a:bodyPr>
          <a:lstStyle/>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Hallway passing stimuli, brushed on shoulder</a:t>
            </a:r>
          </a:p>
          <a:p>
            <a:pPr marL="381000" indent="-381000">
              <a:lnSpc>
                <a:spcPct val="90000"/>
              </a:lnSpc>
              <a:buFont typeface="Wingdings" pitchFamily="2" charset="2"/>
              <a:buAutoNum type="arabicPeriod"/>
              <a:defRPr/>
            </a:pPr>
            <a:r>
              <a:rPr lang="en-US" dirty="0" smtClean="0">
                <a:solidFill>
                  <a:srgbClr val="CC0000"/>
                </a:solidFill>
                <a:latin typeface="Arial" charset="0"/>
                <a:ea typeface="+mn-ea"/>
                <a:cs typeface="Arial" charset="0"/>
              </a:rPr>
              <a:t>Scan memory; Prior hallway experiences    </a:t>
            </a:r>
          </a:p>
          <a:p>
            <a:pPr marL="381000" indent="-381000">
              <a:lnSpc>
                <a:spcPct val="90000"/>
              </a:lnSpc>
              <a:buFont typeface="Wingdings" pitchFamily="2" charset="2"/>
              <a:buAutoNum type="arabicPeriod"/>
              <a:defRPr/>
            </a:pPr>
            <a:r>
              <a:rPr lang="en-US" dirty="0">
                <a:solidFill>
                  <a:srgbClr val="CC0000"/>
                </a:solidFill>
                <a:latin typeface="Arial" charset="0"/>
                <a:cs typeface="Arial" charset="0"/>
              </a:rPr>
              <a:t>Avoid trouble; Get to </a:t>
            </a:r>
            <a:r>
              <a:rPr lang="en-US" dirty="0" smtClean="0">
                <a:solidFill>
                  <a:srgbClr val="CC0000"/>
                </a:solidFill>
                <a:latin typeface="Arial" charset="0"/>
                <a:cs typeface="Arial" charset="0"/>
              </a:rPr>
              <a:t>class on time </a:t>
            </a:r>
            <a:endParaRPr lang="en-US" dirty="0" smtClean="0">
              <a:solidFill>
                <a:srgbClr val="CC0000"/>
              </a:solidFill>
              <a:latin typeface="Arial" charset="0"/>
              <a:ea typeface="+mn-ea"/>
              <a:cs typeface="Arial" charset="0"/>
            </a:endParaRPr>
          </a:p>
          <a:p>
            <a:pPr marL="381000" indent="-381000">
              <a:lnSpc>
                <a:spcPct val="90000"/>
              </a:lnSpc>
              <a:buFont typeface="Wingdings" pitchFamily="2" charset="2"/>
              <a:buAutoNum type="arabicPeriod"/>
              <a:defRPr/>
            </a:pPr>
            <a:r>
              <a:rPr lang="en-US" dirty="0">
                <a:solidFill>
                  <a:srgbClr val="CC0000"/>
                </a:solidFill>
                <a:latin typeface="Arial" charset="0"/>
                <a:cs typeface="Arial" charset="0"/>
              </a:rPr>
              <a:t>C</a:t>
            </a:r>
            <a:r>
              <a:rPr lang="en-US" dirty="0" smtClean="0">
                <a:solidFill>
                  <a:srgbClr val="CC0000"/>
                </a:solidFill>
                <a:latin typeface="Arial" charset="0"/>
                <a:ea typeface="+mn-ea"/>
                <a:cs typeface="Arial" charset="0"/>
              </a:rPr>
              <a:t>all him out; Keep moving to class</a:t>
            </a:r>
          </a:p>
          <a:p>
            <a:pPr marL="381000" indent="-381000">
              <a:lnSpc>
                <a:spcPct val="90000"/>
              </a:lnSpc>
              <a:buFont typeface="Wingdings" pitchFamily="2" charset="2"/>
              <a:buAutoNum type="arabicPeriod"/>
              <a:defRPr/>
            </a:pPr>
            <a:r>
              <a:rPr lang="en-US" dirty="0">
                <a:solidFill>
                  <a:srgbClr val="CC0000"/>
                </a:solidFill>
                <a:latin typeface="Arial" charset="0"/>
                <a:cs typeface="Arial" charset="0"/>
              </a:rPr>
              <a:t>P</a:t>
            </a:r>
            <a:r>
              <a:rPr lang="en-US" dirty="0" smtClean="0">
                <a:solidFill>
                  <a:srgbClr val="CC0000"/>
                </a:solidFill>
                <a:latin typeface="Arial" charset="0"/>
                <a:ea typeface="+mn-ea"/>
                <a:cs typeface="Arial" charset="0"/>
              </a:rPr>
              <a:t>ossible trouble; Get to class w/out incident</a:t>
            </a:r>
          </a:p>
          <a:p>
            <a:pPr marL="381000" indent="-381000">
              <a:lnSpc>
                <a:spcPct val="90000"/>
              </a:lnSpc>
              <a:buFont typeface="Wingdings" pitchFamily="2" charset="2"/>
              <a:buAutoNum type="arabicPeriod"/>
              <a:defRPr/>
            </a:pPr>
            <a:endParaRPr lang="en-US" dirty="0" smtClean="0">
              <a:solidFill>
                <a:srgbClr val="CC0000"/>
              </a:solidFill>
              <a:latin typeface="Arial" charset="0"/>
              <a:ea typeface="+mn-ea"/>
              <a:cs typeface="Arial" charset="0"/>
            </a:endParaRPr>
          </a:p>
          <a:p>
            <a:pPr marL="381000" indent="-381000">
              <a:lnSpc>
                <a:spcPct val="90000"/>
              </a:lnSpc>
              <a:buFont typeface="Wingdings" pitchFamily="2" charset="2"/>
              <a:buAutoNum type="arabicPeriod"/>
              <a:defRPr/>
            </a:pPr>
            <a:r>
              <a:rPr lang="en-US" dirty="0">
                <a:solidFill>
                  <a:srgbClr val="CC0000"/>
                </a:solidFill>
                <a:latin typeface="Arial" charset="0"/>
                <a:cs typeface="Arial" charset="0"/>
              </a:rPr>
              <a:t>T</a:t>
            </a:r>
            <a:r>
              <a:rPr lang="en-US" dirty="0" smtClean="0">
                <a:solidFill>
                  <a:srgbClr val="CC0000"/>
                </a:solidFill>
                <a:latin typeface="Arial" charset="0"/>
                <a:ea typeface="+mn-ea"/>
                <a:cs typeface="Arial" charset="0"/>
              </a:rPr>
              <a:t>hink about something else and head for class  </a:t>
            </a:r>
          </a:p>
          <a:p>
            <a:pPr marL="381000" indent="-381000">
              <a:lnSpc>
                <a:spcPct val="90000"/>
              </a:lnSpc>
              <a:buFont typeface="Wingdings" pitchFamily="2" charset="2"/>
              <a:buAutoNum type="arabicPeriod"/>
              <a:defRPr/>
            </a:pPr>
            <a:endParaRPr lang="en-US" dirty="0" smtClean="0">
              <a:solidFill>
                <a:srgbClr val="CC0000"/>
              </a:solidFill>
              <a:ea typeface="+mn-ea"/>
              <a:cs typeface="+mn-cs"/>
            </a:endParaRPr>
          </a:p>
          <a:p>
            <a:pPr marL="381000" indent="-381000">
              <a:lnSpc>
                <a:spcPct val="90000"/>
              </a:lnSpc>
              <a:buFont typeface="Wingdings" pitchFamily="2" charset="2"/>
              <a:buAutoNum type="arabicPeriod"/>
              <a:defRPr/>
            </a:pPr>
            <a:endParaRPr lang="en-US" dirty="0" smtClean="0">
              <a:solidFill>
                <a:srgbClr val="CC0000"/>
              </a:solidFill>
              <a:ea typeface="+mn-ea"/>
              <a:cs typeface="+mn-cs"/>
            </a:endParaRPr>
          </a:p>
        </p:txBody>
      </p:sp>
      <p:sp>
        <p:nvSpPr>
          <p:cNvPr id="24581" name="Slide Number Placeholder 3"/>
          <p:cNvSpPr>
            <a:spLocks noGrp="1"/>
          </p:cNvSpPr>
          <p:nvPr>
            <p:ph type="sldNum" sz="quarter" idx="12"/>
          </p:nvPr>
        </p:nvSpPr>
        <p:spPr bwMode="auto">
          <a:noFill/>
          <a:ln>
            <a:miter lim="800000"/>
            <a:headEnd/>
            <a:tailEnd/>
          </a:ln>
        </p:spPr>
        <p:txBody>
          <a:bodyPr/>
          <a:lstStyle/>
          <a:p>
            <a:fld id="{124CA298-BACE-4275-9025-C5190F5CEEE8}" type="slidenum">
              <a:rPr lang="en-US" sz="1800" smtClean="0">
                <a:solidFill>
                  <a:schemeClr val="tx1"/>
                </a:solidFill>
              </a:rPr>
              <a:pPr/>
              <a:t>9</a:t>
            </a:fld>
            <a:endParaRPr lang="en-US" sz="1800" smtClean="0">
              <a:solidFill>
                <a:schemeClr val="tx1"/>
              </a:solidFill>
            </a:endParaRPr>
          </a:p>
        </p:txBody>
      </p:sp>
    </p:spTree>
    <p:extLst>
      <p:ext uri="{BB962C8B-B14F-4D97-AF65-F5344CB8AC3E}">
        <p14:creationId xmlns:p14="http://schemas.microsoft.com/office/powerpoint/2010/main" val="4013777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500"/>
                                        <p:tgtEl>
                                          <p:spTgt spid="2458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4580">
                                            <p:txEl>
                                              <p:pRg st="4" end="4"/>
                                            </p:txEl>
                                          </p:spTgt>
                                        </p:tgtEl>
                                        <p:attrNameLst>
                                          <p:attrName>style.visibility</p:attrName>
                                        </p:attrNameLst>
                                      </p:cBhvr>
                                      <p:to>
                                        <p:strVal val="visible"/>
                                      </p:to>
                                    </p:set>
                                    <p:animEffect transition="in" filter="checkerboard(across)">
                                      <p:cBhvr>
                                        <p:cTn id="27" dur="500"/>
                                        <p:tgtEl>
                                          <p:spTgt spid="2458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4580">
                                            <p:txEl>
                                              <p:pRg st="6" end="6"/>
                                            </p:txEl>
                                          </p:spTgt>
                                        </p:tgtEl>
                                        <p:attrNameLst>
                                          <p:attrName>style.visibility</p:attrName>
                                        </p:attrNameLst>
                                      </p:cBhvr>
                                      <p:to>
                                        <p:strVal val="visible"/>
                                      </p:to>
                                    </p:set>
                                    <p:animEffect transition="in" filter="checkerboard(across)">
                                      <p:cBhvr>
                                        <p:cTn id="32" dur="500"/>
                                        <p:tgtEl>
                                          <p:spTgt spid="245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2698</Words>
  <Application>Microsoft Office PowerPoint</Application>
  <PresentationFormat>On-screen Show (4:3)</PresentationFormat>
  <Paragraphs>487</Paragraphs>
  <Slides>47</Slides>
  <Notes>30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Understanding and Treating Angry, Aggressive Children and Adolescents</vt:lpstr>
      <vt:lpstr>Proactive/Premeditated Aggression</vt:lpstr>
      <vt:lpstr>Reactive/Impulsive Aggression</vt:lpstr>
      <vt:lpstr>Continuum v. Dichotomous</vt:lpstr>
      <vt:lpstr>Exacerbating and Risk Factors for Reactive Anger and Aggression</vt:lpstr>
      <vt:lpstr>PowerPoint Presentation</vt:lpstr>
      <vt:lpstr>The Path Continues…</vt:lpstr>
      <vt:lpstr>PowerPoint Presentation</vt:lpstr>
      <vt:lpstr>Social Information Processing  (Dodge, 1991; Crick &amp; Dodge, 1994) OCCURING IN A SPLIT SECOND…</vt:lpstr>
      <vt:lpstr>Social Information Processing Deficits in Reactive Aggressive Youth (Dodge, 1991; Crick &amp; Dodge, 1994)</vt:lpstr>
      <vt:lpstr>Reactive Aggressive Youth Implications for Treatment Interventions</vt:lpstr>
      <vt:lpstr>Anger and Reactive Aggression</vt:lpstr>
      <vt:lpstr>Rates of arrests for assault among girls have climbed steadily since the 1990’s</vt:lpstr>
      <vt:lpstr>Physical Aggression in Girls</vt:lpstr>
      <vt:lpstr>Reactive Aggression in Girls</vt:lpstr>
      <vt:lpstr>Screening and Assessment </vt:lpstr>
      <vt:lpstr>Anger Assessment Tools </vt:lpstr>
      <vt:lpstr>PowerPoint Presentation</vt:lpstr>
      <vt:lpstr>Progress Monitoring Baseline</vt:lpstr>
      <vt:lpstr>PowerPoint Presentation</vt:lpstr>
      <vt:lpstr>Direct Behavior Rating</vt:lpstr>
      <vt:lpstr>PowerPoint Presentation</vt:lpstr>
      <vt:lpstr>Monitoring Progress and Evaluating Outcomes</vt:lpstr>
      <vt:lpstr>PowerPoint Presentation</vt:lpstr>
      <vt:lpstr>PowerPoint Presentation</vt:lpstr>
      <vt:lpstr>Sample PND</vt:lpstr>
      <vt:lpstr>PND Tool</vt:lpstr>
      <vt:lpstr>Anger Interventions Cognitive Behavioral Approaches</vt:lpstr>
      <vt:lpstr>Why Group Therapy?</vt:lpstr>
      <vt:lpstr>Training vs. Insight</vt:lpstr>
      <vt:lpstr>Anger Coping Program for Children Ages 8-14</vt:lpstr>
      <vt:lpstr>Think First Anger and Aggression Management for Secondary Level Students</vt:lpstr>
      <vt:lpstr>Problem-Solving Discourse</vt:lpstr>
      <vt:lpstr>Working with Individual Adolescents  General Considerations</vt:lpstr>
      <vt:lpstr>Problem-Solving Discourse      (Meichenbaum, 2008)</vt:lpstr>
      <vt:lpstr>Problem-Solving Discourse</vt:lpstr>
      <vt:lpstr>PSD PHASE I - PREPARATION</vt:lpstr>
      <vt:lpstr>PSD PHASE I - PREPARATION</vt:lpstr>
      <vt:lpstr>THIS VIDEO DEMONSTRATION…</vt:lpstr>
      <vt:lpstr>PSD PHASE I - PREPARATION</vt:lpstr>
      <vt:lpstr>PSD PHASE II - PROBLEM SOLVING</vt:lpstr>
      <vt:lpstr>PSD PHASE II - PROBLEM SOLVING</vt:lpstr>
      <vt:lpstr>PSD PHASE II - PROBLEM SOLVING</vt:lpstr>
      <vt:lpstr>PSD PHASE III - IMPLEMENTATION</vt:lpstr>
      <vt:lpstr>PSD PHASE III - IMPLEMENTATION</vt:lpstr>
      <vt:lpstr>PSD PHASE III - IMPLEMENTATION</vt:lpstr>
      <vt:lpstr>Downloads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State Long Beach</dc:title>
  <dc:creator>Jim Larson</dc:creator>
  <cp:lastModifiedBy>Kristin Powers</cp:lastModifiedBy>
  <cp:revision>29</cp:revision>
  <dcterms:created xsi:type="dcterms:W3CDTF">2014-01-28T15:51:21Z</dcterms:created>
  <dcterms:modified xsi:type="dcterms:W3CDTF">2014-02-03T23:03:00Z</dcterms:modified>
</cp:coreProperties>
</file>